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6858000" cy="9907588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3" d="100"/>
          <a:sy n="53" d="100"/>
        </p:scale>
        <p:origin x="2268" y="-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7B04A2A6-A2CB-408B-8594-6548E0D49C76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342720" y="395280"/>
            <a:ext cx="6171840" cy="1654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342720" y="2318040"/>
            <a:ext cx="6171840" cy="274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342720" y="5319360"/>
            <a:ext cx="6171840" cy="274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BDD3AA4B-338D-463F-8D3C-324092FFED69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342720" y="395280"/>
            <a:ext cx="6171840" cy="1654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342720" y="2318040"/>
            <a:ext cx="3011760" cy="274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3505320" y="2318040"/>
            <a:ext cx="3011760" cy="274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342720" y="5319360"/>
            <a:ext cx="3011760" cy="274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3505320" y="5319360"/>
            <a:ext cx="3011760" cy="274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6AC80AB0-A353-429F-8860-1D83663FF344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342720" y="395280"/>
            <a:ext cx="6171840" cy="1654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342720" y="2318040"/>
            <a:ext cx="1987200" cy="274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2429640" y="2318040"/>
            <a:ext cx="1987200" cy="274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4516560" y="2318040"/>
            <a:ext cx="1987200" cy="274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342720" y="5319360"/>
            <a:ext cx="1987200" cy="274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2429640" y="5319360"/>
            <a:ext cx="1987200" cy="274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4516560" y="5319360"/>
            <a:ext cx="1987200" cy="274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D08D8C2E-0570-4D90-A4DB-3C3A02735F44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342720" y="395280"/>
            <a:ext cx="6171840" cy="1654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342720" y="2318040"/>
            <a:ext cx="6171840" cy="5745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1AE2A45D-B1DF-4023-BC66-40EC4794E012}" type="slidenum"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342720" y="395280"/>
            <a:ext cx="6171840" cy="1654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342720" y="2318040"/>
            <a:ext cx="6171840" cy="5745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C0505255-BE57-40C1-AB3B-9EF8B224EE12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342720" y="395280"/>
            <a:ext cx="6171840" cy="1654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342720" y="2318040"/>
            <a:ext cx="3011760" cy="5745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3505320" y="2318040"/>
            <a:ext cx="3011760" cy="5745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56A51D13-48BA-4418-ADD3-F53B7E7C9B3D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342720" y="395280"/>
            <a:ext cx="6171840" cy="1654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25D3D239-F15B-4D95-B754-1F58A7057103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342720" y="395280"/>
            <a:ext cx="6171840" cy="7669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9F11D395-4667-4E73-AD5B-1C40658AB3FA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342720" y="395280"/>
            <a:ext cx="6171840" cy="1654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342720" y="2318040"/>
            <a:ext cx="3011760" cy="274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3505320" y="2318040"/>
            <a:ext cx="3011760" cy="5745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342720" y="5319360"/>
            <a:ext cx="3011760" cy="274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4E51BB97-2097-49E6-BD2E-6343BECF4DEE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342720" y="395280"/>
            <a:ext cx="6171840" cy="1654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342720" y="2318040"/>
            <a:ext cx="3011760" cy="5745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3505320" y="2318040"/>
            <a:ext cx="3011760" cy="274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3505320" y="5319360"/>
            <a:ext cx="3011760" cy="274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E82DF64E-CBED-493A-96E0-7A15ADE0F725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342720" y="395280"/>
            <a:ext cx="6171840" cy="1654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342720" y="2318040"/>
            <a:ext cx="3011760" cy="274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3505320" y="2318040"/>
            <a:ext cx="3011760" cy="274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342720" y="5319360"/>
            <a:ext cx="6171840" cy="2740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DC6B0A8-B488-46AE-BB7D-6E451788170C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ftr" idx="1"/>
          </p:nvPr>
        </p:nvSpPr>
        <p:spPr>
          <a:xfrm>
            <a:off x="2271600" y="9182160"/>
            <a:ext cx="2302920" cy="515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&lt;footer&gt;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sldNum" idx="2"/>
          </p:nvPr>
        </p:nvSpPr>
        <p:spPr>
          <a:xfrm>
            <a:off x="4843440" y="9182160"/>
            <a:ext cx="1531440" cy="515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-RU" sz="900" b="0" strike="noStrike" spc="-1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52800CBC-E75D-4F92-B7B4-C677E078FA91}" type="slidenum">
              <a:rPr lang="ru-RU" sz="900" b="0" strike="noStrike" spc="-1">
                <a:solidFill>
                  <a:srgbClr val="888888"/>
                </a:solidFill>
                <a:latin typeface="Calibri"/>
                <a:ea typeface="Calibri"/>
              </a:rPr>
              <a:t>‹#›</a:t>
            </a:fld>
            <a:endParaRPr lang="ru-RU" sz="9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3"/>
          </p:nvPr>
        </p:nvSpPr>
        <p:spPr>
          <a:xfrm>
            <a:off x="471600" y="9182160"/>
            <a:ext cx="1531440" cy="515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&lt;date/time&gt;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342720" y="395280"/>
            <a:ext cx="6171840" cy="1654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ru-RU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342720" y="2318040"/>
            <a:ext cx="6171840" cy="5745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/>
          <p:cNvSpPr/>
          <p:nvPr/>
        </p:nvSpPr>
        <p:spPr>
          <a:xfrm>
            <a:off x="0" y="720"/>
            <a:ext cx="6867720" cy="9929520"/>
          </a:xfrm>
          <a:prstGeom prst="rect">
            <a:avLst/>
          </a:prstGeom>
          <a:solidFill>
            <a:srgbClr val="5983B0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8000" y="108000"/>
            <a:ext cx="5319720" cy="31572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08000" y="540000"/>
            <a:ext cx="6651720" cy="31572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544000" y="108000"/>
            <a:ext cx="1215720" cy="31572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500" b="1" strike="noStrike" spc="-1">
                <a:solidFill>
                  <a:srgbClr val="27327D"/>
                </a:solidFill>
                <a:latin typeface="Arial"/>
                <a:ea typeface="DejaVu Sans"/>
              </a:rPr>
              <a:t>Геометрия</a:t>
            </a:r>
            <a:endParaRPr lang="ru-RU" sz="1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2000" y="144000"/>
            <a:ext cx="5445360" cy="28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27327D"/>
                </a:solidFill>
                <a:latin typeface="Arial"/>
                <a:ea typeface="DejaVu Sans"/>
              </a:rPr>
              <a:t>Ф.И._______________________________Класс____Дата____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60000" y="504000"/>
            <a:ext cx="6368760" cy="307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27327D"/>
                </a:solidFill>
                <a:latin typeface="Arial"/>
                <a:ea typeface="DejaVu Sans"/>
              </a:rPr>
              <a:t>Проверочная работа «Площадь треугольника»       Вариант 1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08000" y="972000"/>
            <a:ext cx="6651720" cy="12574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08000" y="2340000"/>
            <a:ext cx="6651720" cy="18334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144000" y="2376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2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232000" y="1836000"/>
            <a:ext cx="138240" cy="138240"/>
          </a:xfrm>
          <a:prstGeom prst="rect">
            <a:avLst/>
          </a:prstGeom>
          <a:solidFill>
            <a:srgbClr val="FFFFFF"/>
          </a:solidFill>
          <a:ln w="10800">
            <a:solidFill>
              <a:srgbClr val="1F4E7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138960" rIns="95400" bIns="13896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160000" y="1944000"/>
            <a:ext cx="273960" cy="284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2A6099"/>
                </a:solidFill>
                <a:latin typeface="Arial"/>
                <a:ea typeface="DejaVu Sans"/>
              </a:rPr>
              <a:t>a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124000" y="1404000"/>
            <a:ext cx="283320" cy="284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2A6099"/>
                </a:solidFill>
                <a:latin typeface="Arial"/>
                <a:ea typeface="DejaVu Sans"/>
              </a:rPr>
              <a:t>h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32000" y="2340000"/>
            <a:ext cx="4467600" cy="250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Найди площадь треугольника.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08000" y="4284000"/>
            <a:ext cx="6651720" cy="154512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55" name="Группа 54"/>
          <p:cNvGrpSpPr/>
          <p:nvPr/>
        </p:nvGrpSpPr>
        <p:grpSpPr>
          <a:xfrm>
            <a:off x="425880" y="4520160"/>
            <a:ext cx="6013800" cy="1254600"/>
            <a:chOff x="425880" y="4520160"/>
            <a:chExt cx="6013800" cy="1254600"/>
          </a:xfrm>
        </p:grpSpPr>
        <p:pic>
          <p:nvPicPr>
            <p:cNvPr id="56" name="Рисунок 55"/>
            <p:cNvPicPr/>
            <p:nvPr/>
          </p:nvPicPr>
          <p:blipFill>
            <a:blip r:embed="rId2"/>
            <a:stretch/>
          </p:blipFill>
          <p:spPr>
            <a:xfrm>
              <a:off x="425880" y="4520160"/>
              <a:ext cx="1866240" cy="12405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7" name="Рисунок 56"/>
            <p:cNvPicPr/>
            <p:nvPr/>
          </p:nvPicPr>
          <p:blipFill>
            <a:blip r:embed="rId2"/>
            <a:stretch/>
          </p:blipFill>
          <p:spPr>
            <a:xfrm>
              <a:off x="2477520" y="4534200"/>
              <a:ext cx="1866240" cy="12405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8" name="Рисунок 57"/>
            <p:cNvPicPr/>
            <p:nvPr/>
          </p:nvPicPr>
          <p:blipFill>
            <a:blip r:embed="rId2"/>
            <a:stretch/>
          </p:blipFill>
          <p:spPr>
            <a:xfrm>
              <a:off x="4573440" y="4520160"/>
              <a:ext cx="1866240" cy="1240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59" name="Группа 58"/>
          <p:cNvGrpSpPr/>
          <p:nvPr/>
        </p:nvGrpSpPr>
        <p:grpSpPr>
          <a:xfrm>
            <a:off x="1404000" y="3852000"/>
            <a:ext cx="850680" cy="335160"/>
            <a:chOff x="1404000" y="3852000"/>
            <a:chExt cx="850680" cy="335160"/>
          </a:xfrm>
        </p:grpSpPr>
        <p:sp>
          <p:nvSpPr>
            <p:cNvPr id="60" name="Прямоугольник 59"/>
            <p:cNvSpPr/>
            <p:nvPr/>
          </p:nvSpPr>
          <p:spPr>
            <a:xfrm>
              <a:off x="1404000" y="3852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>
              <a:off x="1872000" y="3888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62" name="Скругленный прямоугольник 61"/>
          <p:cNvSpPr/>
          <p:nvPr/>
        </p:nvSpPr>
        <p:spPr>
          <a:xfrm>
            <a:off x="144000" y="4320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3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Прямая соединительная линия 62"/>
          <p:cNvSpPr/>
          <p:nvPr/>
        </p:nvSpPr>
        <p:spPr>
          <a:xfrm>
            <a:off x="2304000" y="2592000"/>
            <a:ext cx="360" cy="1584000"/>
          </a:xfrm>
          <a:prstGeom prst="line">
            <a:avLst/>
          </a:prstGeom>
          <a:ln w="19080">
            <a:solidFill>
              <a:srgbClr val="69ABB7"/>
            </a:solidFill>
            <a:prstDash val="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1584000" rIns="99360" bIns="1584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64" name="Прямая соединительная линия 63"/>
          <p:cNvSpPr/>
          <p:nvPr/>
        </p:nvSpPr>
        <p:spPr>
          <a:xfrm>
            <a:off x="4572360" y="2340000"/>
            <a:ext cx="360" cy="1836000"/>
          </a:xfrm>
          <a:prstGeom prst="line">
            <a:avLst/>
          </a:prstGeom>
          <a:ln w="19080">
            <a:solidFill>
              <a:srgbClr val="69ABB7"/>
            </a:solidFill>
            <a:prstDash val="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1836000" rIns="99360" bIns="1836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32000" y="4284000"/>
            <a:ext cx="4467600" cy="250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Найди площадь треугольника, если размер клетки 1*1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Прямая соединительная линия 65"/>
          <p:cNvSpPr/>
          <p:nvPr/>
        </p:nvSpPr>
        <p:spPr>
          <a:xfrm flipH="1">
            <a:off x="2520000" y="3600000"/>
            <a:ext cx="1908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504000" y="3492000"/>
            <a:ext cx="138240" cy="138240"/>
          </a:xfrm>
          <a:prstGeom prst="rect">
            <a:avLst/>
          </a:prstGeom>
          <a:solidFill>
            <a:srgbClr val="FFFFFF"/>
          </a:solidFill>
          <a:ln w="10800">
            <a:solidFill>
              <a:srgbClr val="1F4E7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138960" rIns="95400" bIns="13896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68" name="Полилиния 67"/>
          <p:cNvSpPr/>
          <p:nvPr/>
        </p:nvSpPr>
        <p:spPr>
          <a:xfrm rot="16200000">
            <a:off x="3762360" y="3043800"/>
            <a:ext cx="101880" cy="1218960"/>
          </a:xfrm>
          <a:custGeom>
            <a:avLst/>
            <a:gdLst>
              <a:gd name="textAreaLeft" fmla="*/ 69120 w 101880"/>
              <a:gd name="textAreaRight" fmla="*/ 108360 w 101880"/>
              <a:gd name="textAreaTop" fmla="*/ 31680 h 1218960"/>
              <a:gd name="textAreaBottom" fmla="*/ 1193400 h 121896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21600" y="0"/>
                </a:moveTo>
                <a:cubicBezTo>
                  <a:pt x="16200" y="0"/>
                  <a:pt x="10800" y="900"/>
                  <a:pt x="10800" y="1800"/>
                </a:cubicBezTo>
                <a:lnTo>
                  <a:pt x="10800" y="9000"/>
                </a:lnTo>
                <a:cubicBezTo>
                  <a:pt x="10800" y="9900"/>
                  <a:pt x="5400" y="10800"/>
                  <a:pt x="0" y="10800"/>
                </a:cubicBezTo>
                <a:cubicBezTo>
                  <a:pt x="5400" y="10800"/>
                  <a:pt x="10800" y="11700"/>
                  <a:pt x="10800" y="12600"/>
                </a:cubicBezTo>
                <a:lnTo>
                  <a:pt x="10800" y="19800"/>
                </a:lnTo>
                <a:cubicBezTo>
                  <a:pt x="10800" y="20700"/>
                  <a:pt x="16200" y="21600"/>
                  <a:pt x="21600" y="21600"/>
                </a:cubicBezTo>
              </a:path>
            </a:pathLst>
          </a:custGeom>
          <a:solidFill>
            <a:srgbClr val="FFFFFF"/>
          </a:solidFill>
          <a:ln w="0">
            <a:solidFill>
              <a:srgbClr val="1F4E79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69" name="Группа 68"/>
          <p:cNvGrpSpPr/>
          <p:nvPr/>
        </p:nvGrpSpPr>
        <p:grpSpPr>
          <a:xfrm>
            <a:off x="2520000" y="2592000"/>
            <a:ext cx="1908000" cy="1008000"/>
            <a:chOff x="2520000" y="2592000"/>
            <a:chExt cx="1908000" cy="1008000"/>
          </a:xfrm>
        </p:grpSpPr>
        <p:sp>
          <p:nvSpPr>
            <p:cNvPr id="70" name="Прямая соединительная линия 69"/>
            <p:cNvSpPr/>
            <p:nvPr/>
          </p:nvSpPr>
          <p:spPr>
            <a:xfrm>
              <a:off x="3204000" y="2592000"/>
              <a:ext cx="1224000" cy="100800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71" name="Прямая соединительная линия 70"/>
            <p:cNvSpPr/>
            <p:nvPr/>
          </p:nvSpPr>
          <p:spPr>
            <a:xfrm flipH="1">
              <a:off x="2520000" y="2592000"/>
              <a:ext cx="684000" cy="100800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3060000" y="3456000"/>
              <a:ext cx="138240" cy="138240"/>
            </a:xfrm>
            <a:prstGeom prst="rect">
              <a:avLst/>
            </a:prstGeom>
            <a:solidFill>
              <a:srgbClr val="FFFFFF"/>
            </a:solidFill>
            <a:ln w="10800">
              <a:solidFill>
                <a:srgbClr val="1F4E7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138960" rIns="95400" bIns="13896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73" name="Полилиния 72"/>
          <p:cNvSpPr/>
          <p:nvPr/>
        </p:nvSpPr>
        <p:spPr>
          <a:xfrm rot="16200000">
            <a:off x="2808360" y="3313800"/>
            <a:ext cx="101880" cy="678960"/>
          </a:xfrm>
          <a:custGeom>
            <a:avLst/>
            <a:gdLst>
              <a:gd name="textAreaLeft" fmla="*/ 69120 w 101880"/>
              <a:gd name="textAreaRight" fmla="*/ 108360 w 101880"/>
              <a:gd name="textAreaTop" fmla="*/ 17280 h 678960"/>
              <a:gd name="textAreaBottom" fmla="*/ 667080 h 67896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21600" y="0"/>
                </a:moveTo>
                <a:cubicBezTo>
                  <a:pt x="16200" y="0"/>
                  <a:pt x="10800" y="900"/>
                  <a:pt x="10800" y="1800"/>
                </a:cubicBezTo>
                <a:lnTo>
                  <a:pt x="10800" y="9000"/>
                </a:lnTo>
                <a:cubicBezTo>
                  <a:pt x="10800" y="9900"/>
                  <a:pt x="5400" y="10800"/>
                  <a:pt x="0" y="10800"/>
                </a:cubicBezTo>
                <a:cubicBezTo>
                  <a:pt x="5400" y="10800"/>
                  <a:pt x="10800" y="11700"/>
                  <a:pt x="10800" y="12600"/>
                </a:cubicBezTo>
                <a:lnTo>
                  <a:pt x="10800" y="19800"/>
                </a:lnTo>
                <a:cubicBezTo>
                  <a:pt x="10800" y="20700"/>
                  <a:pt x="16200" y="21600"/>
                  <a:pt x="21600" y="21600"/>
                </a:cubicBezTo>
              </a:path>
            </a:pathLst>
          </a:custGeom>
          <a:solidFill>
            <a:srgbClr val="FFFFFF"/>
          </a:solidFill>
          <a:ln w="0">
            <a:solidFill>
              <a:srgbClr val="1F4E79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74" name="Прямая соединительная линия 73"/>
          <p:cNvSpPr/>
          <p:nvPr/>
        </p:nvSpPr>
        <p:spPr>
          <a:xfrm>
            <a:off x="3204000" y="2592000"/>
            <a:ext cx="360" cy="1008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1008000" rIns="99360" bIns="1008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75" name="Группа 74"/>
          <p:cNvGrpSpPr/>
          <p:nvPr/>
        </p:nvGrpSpPr>
        <p:grpSpPr>
          <a:xfrm>
            <a:off x="2520000" y="3384000"/>
            <a:ext cx="459720" cy="243000"/>
            <a:chOff x="2520000" y="3384000"/>
            <a:chExt cx="459720" cy="243000"/>
          </a:xfrm>
        </p:grpSpPr>
        <p:sp>
          <p:nvSpPr>
            <p:cNvPr id="76" name="Прямоугольник 75"/>
            <p:cNvSpPr/>
            <p:nvPr/>
          </p:nvSpPr>
          <p:spPr>
            <a:xfrm>
              <a:off x="2556000" y="3384000"/>
              <a:ext cx="423720" cy="222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0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45</a:t>
              </a:r>
              <a:r>
                <a:rPr lang="ru-RU" sz="1000" b="1" strike="noStrike" spc="-1" baseline="33000">
                  <a:solidFill>
                    <a:srgbClr val="BF0041"/>
                  </a:solidFill>
                  <a:latin typeface="Arial"/>
                  <a:ea typeface="DejaVu Sans"/>
                </a:rPr>
                <a:t>0</a:t>
              </a:r>
              <a:endParaRPr lang="ru-RU" sz="1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7" name="Дуга 76"/>
            <p:cNvSpPr/>
            <p:nvPr/>
          </p:nvSpPr>
          <p:spPr>
            <a:xfrm>
              <a:off x="2520000" y="3528000"/>
              <a:ext cx="99000" cy="99000"/>
            </a:xfrm>
            <a:prstGeom prst="arc">
              <a:avLst>
                <a:gd name="adj1" fmla="val 16120488"/>
                <a:gd name="adj2" fmla="val 1670980"/>
              </a:avLst>
            </a:prstGeom>
            <a:noFill/>
            <a:ln w="1080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72720" rIns="95400" bIns="7272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78" name="Группа 77"/>
          <p:cNvGrpSpPr/>
          <p:nvPr/>
        </p:nvGrpSpPr>
        <p:grpSpPr>
          <a:xfrm>
            <a:off x="3672000" y="3852000"/>
            <a:ext cx="850680" cy="335160"/>
            <a:chOff x="3672000" y="3852000"/>
            <a:chExt cx="850680" cy="335160"/>
          </a:xfrm>
        </p:grpSpPr>
        <p:sp>
          <p:nvSpPr>
            <p:cNvPr id="79" name="Прямоугольник 78"/>
            <p:cNvSpPr/>
            <p:nvPr/>
          </p:nvSpPr>
          <p:spPr>
            <a:xfrm>
              <a:off x="3672000" y="3852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4140000" y="3888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81" name="Прямоугольник 80"/>
          <p:cNvSpPr/>
          <p:nvPr/>
        </p:nvSpPr>
        <p:spPr>
          <a:xfrm>
            <a:off x="2736000" y="3636000"/>
            <a:ext cx="270000" cy="28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6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Прямая соединительная линия 81"/>
          <p:cNvSpPr/>
          <p:nvPr/>
        </p:nvSpPr>
        <p:spPr>
          <a:xfrm flipH="1">
            <a:off x="4896000" y="3564000"/>
            <a:ext cx="1404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4896000" y="3420000"/>
            <a:ext cx="138240" cy="138240"/>
          </a:xfrm>
          <a:prstGeom prst="rect">
            <a:avLst/>
          </a:prstGeom>
          <a:solidFill>
            <a:srgbClr val="FFFFFF"/>
          </a:solidFill>
          <a:ln w="10800">
            <a:solidFill>
              <a:srgbClr val="1F4E7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138960" rIns="95400" bIns="13896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84" name="Группа 83"/>
          <p:cNvGrpSpPr/>
          <p:nvPr/>
        </p:nvGrpSpPr>
        <p:grpSpPr>
          <a:xfrm>
            <a:off x="5868000" y="3852000"/>
            <a:ext cx="850680" cy="335160"/>
            <a:chOff x="5868000" y="3852000"/>
            <a:chExt cx="850680" cy="335160"/>
          </a:xfrm>
        </p:grpSpPr>
        <p:sp>
          <p:nvSpPr>
            <p:cNvPr id="85" name="Прямоугольник 84"/>
            <p:cNvSpPr/>
            <p:nvPr/>
          </p:nvSpPr>
          <p:spPr>
            <a:xfrm>
              <a:off x="5868000" y="3852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6336000" y="3888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87" name="Прямоугольник 86"/>
          <p:cNvSpPr/>
          <p:nvPr/>
        </p:nvSpPr>
        <p:spPr>
          <a:xfrm>
            <a:off x="3636000" y="3636000"/>
            <a:ext cx="534960" cy="28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14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936000" y="3564000"/>
            <a:ext cx="534960" cy="28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14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Прямая соединительная линия 88"/>
          <p:cNvSpPr/>
          <p:nvPr/>
        </p:nvSpPr>
        <p:spPr>
          <a:xfrm>
            <a:off x="4896000" y="2556000"/>
            <a:ext cx="1404000" cy="1008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90" name="Прямая соединительная линия 89"/>
          <p:cNvSpPr/>
          <p:nvPr/>
        </p:nvSpPr>
        <p:spPr>
          <a:xfrm>
            <a:off x="4896000" y="2556000"/>
            <a:ext cx="360" cy="1008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1008000" rIns="99360" bIns="1008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5364000" y="3528000"/>
            <a:ext cx="534960" cy="28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12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5796000" y="3348000"/>
            <a:ext cx="423720" cy="222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000" b="1" strike="noStrike" spc="-1">
                <a:solidFill>
                  <a:srgbClr val="BF0041"/>
                </a:solidFill>
                <a:latin typeface="Arial"/>
                <a:ea typeface="DejaVu Sans"/>
              </a:rPr>
              <a:t>45</a:t>
            </a:r>
            <a:r>
              <a:rPr lang="ru-RU" sz="1000" b="1" strike="noStrike" spc="-1" baseline="33000">
                <a:solidFill>
                  <a:srgbClr val="BF0041"/>
                </a:solidFill>
                <a:latin typeface="Arial"/>
                <a:ea typeface="DejaVu Sans"/>
              </a:rPr>
              <a:t>0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Дуга 92"/>
          <p:cNvSpPr/>
          <p:nvPr/>
        </p:nvSpPr>
        <p:spPr>
          <a:xfrm rot="15000000">
            <a:off x="6116760" y="3488040"/>
            <a:ext cx="139680" cy="100800"/>
          </a:xfrm>
          <a:prstGeom prst="arc">
            <a:avLst>
              <a:gd name="adj1" fmla="val 16120488"/>
              <a:gd name="adj2" fmla="val 1670980"/>
            </a:avLst>
          </a:prstGeom>
          <a:noFill/>
          <a:ln w="108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80640" rIns="95400" bIns="8064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94" name="Группа 93"/>
          <p:cNvGrpSpPr/>
          <p:nvPr/>
        </p:nvGrpSpPr>
        <p:grpSpPr>
          <a:xfrm>
            <a:off x="496800" y="2628000"/>
            <a:ext cx="1446840" cy="1008000"/>
            <a:chOff x="496800" y="2628000"/>
            <a:chExt cx="1446840" cy="1008000"/>
          </a:xfrm>
        </p:grpSpPr>
        <p:sp>
          <p:nvSpPr>
            <p:cNvPr id="95" name="Прямая соединительная линия 94"/>
            <p:cNvSpPr/>
            <p:nvPr/>
          </p:nvSpPr>
          <p:spPr>
            <a:xfrm flipV="1">
              <a:off x="499320" y="2628000"/>
              <a:ext cx="360" cy="100764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0" rIns="99360" bIns="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96" name="Прямая соединительная линия 95"/>
            <p:cNvSpPr/>
            <p:nvPr/>
          </p:nvSpPr>
          <p:spPr>
            <a:xfrm>
              <a:off x="496800" y="3635640"/>
              <a:ext cx="1446840" cy="36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0" rIns="99360" bIns="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97" name="Прямая соединительная линия 96"/>
            <p:cNvSpPr/>
            <p:nvPr/>
          </p:nvSpPr>
          <p:spPr>
            <a:xfrm>
              <a:off x="497880" y="2628000"/>
              <a:ext cx="1443960" cy="100764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0" rIns="99360" bIns="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98" name="Прямоугольник 97"/>
          <p:cNvSpPr/>
          <p:nvPr/>
        </p:nvSpPr>
        <p:spPr>
          <a:xfrm>
            <a:off x="180000" y="2952000"/>
            <a:ext cx="439560" cy="403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11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99" name="Группа 98"/>
          <p:cNvGrpSpPr/>
          <p:nvPr/>
        </p:nvGrpSpPr>
        <p:grpSpPr>
          <a:xfrm>
            <a:off x="1404000" y="5508000"/>
            <a:ext cx="850680" cy="335160"/>
            <a:chOff x="1404000" y="5508000"/>
            <a:chExt cx="850680" cy="335160"/>
          </a:xfrm>
        </p:grpSpPr>
        <p:sp>
          <p:nvSpPr>
            <p:cNvPr id="100" name="Прямоугольник 99"/>
            <p:cNvSpPr/>
            <p:nvPr/>
          </p:nvSpPr>
          <p:spPr>
            <a:xfrm>
              <a:off x="1404000" y="5508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1872000" y="5544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102" name="Группа 101"/>
          <p:cNvGrpSpPr/>
          <p:nvPr/>
        </p:nvGrpSpPr>
        <p:grpSpPr>
          <a:xfrm>
            <a:off x="3672000" y="5508000"/>
            <a:ext cx="850680" cy="335160"/>
            <a:chOff x="3672000" y="5508000"/>
            <a:chExt cx="850680" cy="335160"/>
          </a:xfrm>
        </p:grpSpPr>
        <p:sp>
          <p:nvSpPr>
            <p:cNvPr id="103" name="Прямоугольник 102"/>
            <p:cNvSpPr/>
            <p:nvPr/>
          </p:nvSpPr>
          <p:spPr>
            <a:xfrm>
              <a:off x="3672000" y="5508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4140000" y="5544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105" name="Группа 104"/>
          <p:cNvGrpSpPr/>
          <p:nvPr/>
        </p:nvGrpSpPr>
        <p:grpSpPr>
          <a:xfrm>
            <a:off x="5868000" y="5508000"/>
            <a:ext cx="850680" cy="335160"/>
            <a:chOff x="5868000" y="5508000"/>
            <a:chExt cx="850680" cy="335160"/>
          </a:xfrm>
        </p:grpSpPr>
        <p:sp>
          <p:nvSpPr>
            <p:cNvPr id="106" name="Прямоугольник 105"/>
            <p:cNvSpPr/>
            <p:nvPr/>
          </p:nvSpPr>
          <p:spPr>
            <a:xfrm>
              <a:off x="5868000" y="5508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7" name="Скругленный прямоугольник 106"/>
            <p:cNvSpPr/>
            <p:nvPr/>
          </p:nvSpPr>
          <p:spPr>
            <a:xfrm>
              <a:off x="6336000" y="5544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108" name="Прямая соединительная линия 107"/>
          <p:cNvSpPr/>
          <p:nvPr/>
        </p:nvSpPr>
        <p:spPr>
          <a:xfrm>
            <a:off x="828000" y="4608000"/>
            <a:ext cx="1368000" cy="684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09" name="Прямая соединительная линия 108"/>
          <p:cNvSpPr/>
          <p:nvPr/>
        </p:nvSpPr>
        <p:spPr>
          <a:xfrm flipH="1">
            <a:off x="2880000" y="5292000"/>
            <a:ext cx="1080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10" name="Прямая соединительная линия 109"/>
          <p:cNvSpPr/>
          <p:nvPr/>
        </p:nvSpPr>
        <p:spPr>
          <a:xfrm>
            <a:off x="5364000" y="4572000"/>
            <a:ext cx="828000" cy="68328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11" name="Скругленный прямоугольник 110"/>
          <p:cNvSpPr/>
          <p:nvPr/>
        </p:nvSpPr>
        <p:spPr>
          <a:xfrm>
            <a:off x="144360" y="1008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1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432000" y="972000"/>
            <a:ext cx="4467600" cy="250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Заполни таблицу: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Прямая соединительная линия 112"/>
          <p:cNvSpPr/>
          <p:nvPr/>
        </p:nvSpPr>
        <p:spPr>
          <a:xfrm>
            <a:off x="2376000" y="1116000"/>
            <a:ext cx="360" cy="864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864000" rIns="99360" bIns="864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aphicFrame>
        <p:nvGraphicFramePr>
          <p:cNvPr id="114" name="Таблица 113"/>
          <p:cNvGraphicFramePr/>
          <p:nvPr/>
        </p:nvGraphicFramePr>
        <p:xfrm>
          <a:off x="3243240" y="1063440"/>
          <a:ext cx="2094480" cy="1112520"/>
        </p:xfrm>
        <a:graphic>
          <a:graphicData uri="http://schemas.openxmlformats.org/drawingml/2006/table">
            <a:tbl>
              <a:tblPr/>
              <a:tblGrid>
                <a:gridCol w="744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0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1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BF0041"/>
                          </a:solidFill>
                          <a:latin typeface="Arial"/>
                        </a:rPr>
                        <a:t>a</a:t>
                      </a:r>
                      <a:endParaRPr lang="ru-RU" sz="13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BF0041"/>
                          </a:solidFill>
                          <a:latin typeface="Arial"/>
                        </a:rPr>
                        <a:t>h</a:t>
                      </a:r>
                      <a:endParaRPr lang="ru-RU" sz="13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BF0041"/>
                          </a:solidFill>
                          <a:latin typeface="Arial"/>
                        </a:rPr>
                        <a:t>S</a:t>
                      </a:r>
                      <a:endParaRPr lang="ru-RU" sz="13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 4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15" name="Группа 114"/>
          <p:cNvGrpSpPr/>
          <p:nvPr/>
        </p:nvGrpSpPr>
        <p:grpSpPr>
          <a:xfrm>
            <a:off x="1152000" y="1116000"/>
            <a:ext cx="1872000" cy="864360"/>
            <a:chOff x="1152000" y="1116000"/>
            <a:chExt cx="1872000" cy="864360"/>
          </a:xfrm>
        </p:grpSpPr>
        <p:sp>
          <p:nvSpPr>
            <p:cNvPr id="116" name="Прямая соединительная линия 115"/>
            <p:cNvSpPr/>
            <p:nvPr/>
          </p:nvSpPr>
          <p:spPr>
            <a:xfrm flipH="1">
              <a:off x="1152000" y="1116000"/>
              <a:ext cx="1224000" cy="86400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117" name="Прямая соединительная линия 116"/>
            <p:cNvSpPr/>
            <p:nvPr/>
          </p:nvSpPr>
          <p:spPr>
            <a:xfrm>
              <a:off x="2376000" y="1116000"/>
              <a:ext cx="648000" cy="86400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118" name="Прямая соединительная линия 117"/>
            <p:cNvSpPr/>
            <p:nvPr/>
          </p:nvSpPr>
          <p:spPr>
            <a:xfrm>
              <a:off x="1188000" y="1980000"/>
              <a:ext cx="1836000" cy="36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0" rIns="99360" bIns="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119" name="Прямоугольник 118"/>
          <p:cNvSpPr/>
          <p:nvPr/>
        </p:nvSpPr>
        <p:spPr>
          <a:xfrm>
            <a:off x="180000" y="1404000"/>
            <a:ext cx="1437480" cy="53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BF0041"/>
                </a:solidFill>
                <a:latin typeface="Arial"/>
                <a:ea typeface="DejaVu Sans"/>
              </a:rPr>
              <a:t>S </a:t>
            </a:r>
            <a:r>
              <a:rPr lang="ru-RU" sz="1000" b="0" strike="noStrike" spc="-1">
                <a:solidFill>
                  <a:srgbClr val="000000"/>
                </a:solidFill>
                <a:latin typeface="Arial"/>
                <a:ea typeface="DejaVu Sans"/>
              </a:rPr>
              <a:t>- площадь,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BF0041"/>
                </a:solidFill>
                <a:latin typeface="Arial"/>
                <a:ea typeface="DejaVu Sans"/>
              </a:rPr>
              <a:t>а</a:t>
            </a:r>
            <a:r>
              <a:rPr lang="ru-RU" sz="1000" b="0" strike="noStrike" spc="-1">
                <a:solidFill>
                  <a:srgbClr val="000000"/>
                </a:solidFill>
                <a:latin typeface="Arial"/>
                <a:ea typeface="DejaVu Sans"/>
              </a:rPr>
              <a:t> - основание, 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BF0041"/>
                </a:solidFill>
                <a:latin typeface="Arial"/>
                <a:ea typeface="DejaVu Sans"/>
              </a:rPr>
              <a:t>h</a:t>
            </a:r>
            <a:r>
              <a:rPr lang="ru-RU" sz="1000" b="1" strike="noStrike" spc="-1">
                <a:solidFill>
                  <a:srgbClr val="BF0041"/>
                </a:solidFill>
                <a:latin typeface="Arial"/>
                <a:ea typeface="DejaVu Sans"/>
              </a:rPr>
              <a:t> </a:t>
            </a:r>
            <a:r>
              <a:rPr lang="ru-RU" sz="1000" b="0" strike="noStrike" spc="-1">
                <a:solidFill>
                  <a:srgbClr val="000000"/>
                </a:solidFill>
                <a:latin typeface="Arial"/>
                <a:ea typeface="DejaVu Sans"/>
              </a:rPr>
              <a:t>- высота.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0" name="Рисунок 119"/>
          <p:cNvPicPr/>
          <p:nvPr/>
        </p:nvPicPr>
        <p:blipFill>
          <a:blip r:embed="rId3"/>
          <a:stretch/>
        </p:blipFill>
        <p:spPr>
          <a:xfrm>
            <a:off x="5754960" y="1080000"/>
            <a:ext cx="722520" cy="1077480"/>
          </a:xfrm>
          <a:prstGeom prst="rect">
            <a:avLst/>
          </a:prstGeom>
          <a:ln w="0">
            <a:noFill/>
          </a:ln>
        </p:spPr>
      </p:pic>
      <p:sp>
        <p:nvSpPr>
          <p:cNvPr id="121" name="Прямая соединительная линия 120"/>
          <p:cNvSpPr/>
          <p:nvPr/>
        </p:nvSpPr>
        <p:spPr>
          <a:xfrm flipH="1">
            <a:off x="540000" y="4608000"/>
            <a:ext cx="288000" cy="684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22" name="Прямая соединительная линия 121"/>
          <p:cNvSpPr/>
          <p:nvPr/>
        </p:nvSpPr>
        <p:spPr>
          <a:xfrm flipH="1">
            <a:off x="540000" y="5292000"/>
            <a:ext cx="1656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23" name="Прямая соединительная линия 122"/>
          <p:cNvSpPr/>
          <p:nvPr/>
        </p:nvSpPr>
        <p:spPr>
          <a:xfrm>
            <a:off x="2880000" y="4608000"/>
            <a:ext cx="360" cy="69264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24" name="Прямая соединительная линия 123"/>
          <p:cNvSpPr/>
          <p:nvPr/>
        </p:nvSpPr>
        <p:spPr>
          <a:xfrm>
            <a:off x="2880000" y="4608000"/>
            <a:ext cx="1080000" cy="684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25" name="Прямая соединительная линия 124"/>
          <p:cNvSpPr/>
          <p:nvPr/>
        </p:nvSpPr>
        <p:spPr>
          <a:xfrm flipV="1">
            <a:off x="4824000" y="5256000"/>
            <a:ext cx="1368000" cy="288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26" name="Прямая соединительная линия 125"/>
          <p:cNvSpPr/>
          <p:nvPr/>
        </p:nvSpPr>
        <p:spPr>
          <a:xfrm flipV="1">
            <a:off x="4824000" y="4572000"/>
            <a:ext cx="540000" cy="97128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108000" y="8964000"/>
            <a:ext cx="6651720" cy="8254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128" name="Группа 127"/>
          <p:cNvGrpSpPr/>
          <p:nvPr/>
        </p:nvGrpSpPr>
        <p:grpSpPr>
          <a:xfrm>
            <a:off x="178200" y="9023760"/>
            <a:ext cx="6472080" cy="731520"/>
            <a:chOff x="178200" y="9023760"/>
            <a:chExt cx="6472080" cy="731520"/>
          </a:xfrm>
        </p:grpSpPr>
        <p:graphicFrame>
          <p:nvGraphicFramePr>
            <p:cNvPr id="129" name="Таблица 128"/>
            <p:cNvGraphicFramePr/>
            <p:nvPr/>
          </p:nvGraphicFramePr>
          <p:xfrm>
            <a:off x="178200" y="9023760"/>
            <a:ext cx="2779200" cy="731520"/>
          </p:xfrm>
          <a:graphic>
            <a:graphicData uri="http://schemas.openxmlformats.org/drawingml/2006/table">
              <a:tbl>
                <a:tblPr/>
                <a:tblGrid>
                  <a:gridCol w="10530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36036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34956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36216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349200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304920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</a:tblGrid>
                <a:tr h="20844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№ задания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1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2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4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5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0844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Баллы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2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20844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Результат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</a:tbl>
            </a:graphicData>
          </a:graphic>
        </p:graphicFrame>
        <p:graphicFrame>
          <p:nvGraphicFramePr>
            <p:cNvPr id="130" name="Таблица 129"/>
            <p:cNvGraphicFramePr/>
            <p:nvPr/>
          </p:nvGraphicFramePr>
          <p:xfrm>
            <a:off x="3179160" y="9200520"/>
            <a:ext cx="2520000" cy="487680"/>
          </p:xfrm>
          <a:graphic>
            <a:graphicData uri="http://schemas.openxmlformats.org/drawingml/2006/table">
              <a:tbl>
                <a:tblPr/>
                <a:tblGrid>
                  <a:gridCol w="95004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53064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50652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53280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</a:tblGrid>
                <a:tr h="23580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Оценка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4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5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3580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50938A"/>
                            </a:solidFill>
                            <a:latin typeface="Arial"/>
                          </a:rPr>
                          <a:t>Баллы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50938A"/>
                            </a:solidFill>
                            <a:latin typeface="Arial"/>
                          </a:rPr>
                          <a:t>7-9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50938A"/>
                            </a:solidFill>
                            <a:latin typeface="Arial"/>
                          </a:rPr>
                          <a:t>10-12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50938A"/>
                            </a:solidFill>
                            <a:latin typeface="Arial"/>
                          </a:rPr>
                          <a:t>13-14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31" name="Скругленный прямоугольник 130"/>
            <p:cNvSpPr/>
            <p:nvPr/>
          </p:nvSpPr>
          <p:spPr>
            <a:xfrm>
              <a:off x="5830200" y="9216360"/>
              <a:ext cx="820080" cy="46008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50938A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132" name="Прямоугольник 131"/>
          <p:cNvSpPr/>
          <p:nvPr/>
        </p:nvSpPr>
        <p:spPr>
          <a:xfrm>
            <a:off x="108000" y="5940000"/>
            <a:ext cx="6651720" cy="10396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108000" y="7092000"/>
            <a:ext cx="6651720" cy="17614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144000" y="5976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4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Скругленный прямоугольник 134"/>
          <p:cNvSpPr/>
          <p:nvPr/>
        </p:nvSpPr>
        <p:spPr>
          <a:xfrm>
            <a:off x="144000" y="7128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5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1764000" y="5940000"/>
            <a:ext cx="5039280" cy="600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Две стороны треугольника равны 8см и 22см. Высота, проведенная к большей стороне, равна 12см. Найди высоту, проведенную к меньшей из данных сторон.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37" name="Группа 136"/>
          <p:cNvGrpSpPr/>
          <p:nvPr/>
        </p:nvGrpSpPr>
        <p:grpSpPr>
          <a:xfrm>
            <a:off x="5292000" y="6696000"/>
            <a:ext cx="896040" cy="2156760"/>
            <a:chOff x="5292000" y="6696000"/>
            <a:chExt cx="896040" cy="2156760"/>
          </a:xfrm>
        </p:grpSpPr>
        <p:sp>
          <p:nvSpPr>
            <p:cNvPr id="138" name="Прямоугольник 137"/>
            <p:cNvSpPr/>
            <p:nvPr/>
          </p:nvSpPr>
          <p:spPr>
            <a:xfrm>
              <a:off x="5328000" y="8568000"/>
              <a:ext cx="860040" cy="2847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4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Ответ</a:t>
              </a:r>
              <a:r>
                <a:rPr lang="ru-RU" sz="1400" b="0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:</a:t>
              </a:r>
              <a:endParaRPr lang="ru-RU" sz="1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9" name="Прямоугольник 138"/>
            <p:cNvSpPr/>
            <p:nvPr/>
          </p:nvSpPr>
          <p:spPr>
            <a:xfrm>
              <a:off x="5292000" y="6696000"/>
              <a:ext cx="860040" cy="2847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4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Ответ</a:t>
              </a:r>
              <a:r>
                <a:rPr lang="ru-RU" sz="1400" b="0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:</a:t>
              </a:r>
              <a:endParaRPr lang="ru-RU" sz="1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40" name="Прямоугольник 139"/>
          <p:cNvSpPr/>
          <p:nvPr/>
        </p:nvSpPr>
        <p:spPr>
          <a:xfrm>
            <a:off x="1764000" y="7056000"/>
            <a:ext cx="5001840" cy="600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Основание равнобедренного треугольника равно 16см,а угол при основании равен 30</a:t>
            </a:r>
            <a:r>
              <a:rPr lang="ru-RU" sz="1200" b="0" strike="noStrike" spc="-1" baseline="33000">
                <a:solidFill>
                  <a:srgbClr val="000000"/>
                </a:solidFill>
                <a:latin typeface="Arial"/>
                <a:ea typeface="DejaVu Sans"/>
              </a:rPr>
              <a:t>0</a:t>
            </a: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. Найди площадь данного треуольника, если его периметр равен 40см.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41" name="Группа 140"/>
          <p:cNvGrpSpPr/>
          <p:nvPr/>
        </p:nvGrpSpPr>
        <p:grpSpPr>
          <a:xfrm>
            <a:off x="216000" y="6084000"/>
            <a:ext cx="1548000" cy="648000"/>
            <a:chOff x="216000" y="6084000"/>
            <a:chExt cx="1548000" cy="648000"/>
          </a:xfrm>
        </p:grpSpPr>
        <p:sp>
          <p:nvSpPr>
            <p:cNvPr id="142" name="Прямая соединительная линия 141"/>
            <p:cNvSpPr/>
            <p:nvPr/>
          </p:nvSpPr>
          <p:spPr>
            <a:xfrm flipH="1">
              <a:off x="216000" y="6084000"/>
              <a:ext cx="1012320" cy="64764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143" name="Прямая соединительная линия 142"/>
            <p:cNvSpPr/>
            <p:nvPr/>
          </p:nvSpPr>
          <p:spPr>
            <a:xfrm>
              <a:off x="1228320" y="6084000"/>
              <a:ext cx="535680" cy="64764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144" name="Прямая соединительная линия 143"/>
            <p:cNvSpPr/>
            <p:nvPr/>
          </p:nvSpPr>
          <p:spPr>
            <a:xfrm>
              <a:off x="245880" y="6731640"/>
              <a:ext cx="1518120" cy="36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0" rIns="99360" bIns="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145" name="Равнобедренный треугольник 144"/>
          <p:cNvSpPr/>
          <p:nvPr/>
        </p:nvSpPr>
        <p:spPr>
          <a:xfrm>
            <a:off x="288000" y="7488000"/>
            <a:ext cx="2591280" cy="107928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0800">
            <a:solidFill>
              <a:srgbClr val="1F4E7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50400" rIns="95400" bIns="50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Прямоугольник 145"/>
          <p:cNvSpPr/>
          <p:nvPr/>
        </p:nvSpPr>
        <p:spPr>
          <a:xfrm>
            <a:off x="0" y="720"/>
            <a:ext cx="6867720" cy="9929520"/>
          </a:xfrm>
          <a:prstGeom prst="rect">
            <a:avLst/>
          </a:prstGeom>
          <a:solidFill>
            <a:srgbClr val="5983B0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108000" y="108000"/>
            <a:ext cx="5319720" cy="31572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48" name="Прямоугольник 147"/>
          <p:cNvSpPr/>
          <p:nvPr/>
        </p:nvSpPr>
        <p:spPr>
          <a:xfrm>
            <a:off x="108000" y="540000"/>
            <a:ext cx="6651720" cy="31572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5544000" y="108000"/>
            <a:ext cx="1215720" cy="31572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500" b="1" strike="noStrike" spc="-1">
                <a:solidFill>
                  <a:srgbClr val="27327D"/>
                </a:solidFill>
                <a:latin typeface="Arial"/>
                <a:ea typeface="DejaVu Sans"/>
              </a:rPr>
              <a:t>Геометрия</a:t>
            </a:r>
            <a:endParaRPr lang="ru-RU" sz="1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Прямоугольник 149"/>
          <p:cNvSpPr/>
          <p:nvPr/>
        </p:nvSpPr>
        <p:spPr>
          <a:xfrm>
            <a:off x="72000" y="144000"/>
            <a:ext cx="5445360" cy="28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27327D"/>
                </a:solidFill>
                <a:latin typeface="Arial"/>
                <a:ea typeface="DejaVu Sans"/>
              </a:rPr>
              <a:t>Ф.И._______________________________Класс____Дата____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Прямоугольник 150"/>
          <p:cNvSpPr/>
          <p:nvPr/>
        </p:nvSpPr>
        <p:spPr>
          <a:xfrm>
            <a:off x="360000" y="504000"/>
            <a:ext cx="6368760" cy="307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27327D"/>
                </a:solidFill>
                <a:latin typeface="Arial"/>
                <a:ea typeface="DejaVu Sans"/>
              </a:rPr>
              <a:t>Проверочная работа «Площадь треугольника»       Вариант 2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Прямоугольник 151"/>
          <p:cNvSpPr/>
          <p:nvPr/>
        </p:nvSpPr>
        <p:spPr>
          <a:xfrm>
            <a:off x="108000" y="972000"/>
            <a:ext cx="6651720" cy="12574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53" name="Прямоугольник 152"/>
          <p:cNvSpPr/>
          <p:nvPr/>
        </p:nvSpPr>
        <p:spPr>
          <a:xfrm>
            <a:off x="108000" y="2340000"/>
            <a:ext cx="6651720" cy="18334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54" name="Скругленный прямоугольник 153"/>
          <p:cNvSpPr/>
          <p:nvPr/>
        </p:nvSpPr>
        <p:spPr>
          <a:xfrm>
            <a:off x="144000" y="2376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2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Прямоугольник 154"/>
          <p:cNvSpPr/>
          <p:nvPr/>
        </p:nvSpPr>
        <p:spPr>
          <a:xfrm>
            <a:off x="2592000" y="1836000"/>
            <a:ext cx="138240" cy="138240"/>
          </a:xfrm>
          <a:prstGeom prst="rect">
            <a:avLst/>
          </a:prstGeom>
          <a:solidFill>
            <a:srgbClr val="FFFFFF"/>
          </a:solidFill>
          <a:ln w="10800">
            <a:solidFill>
              <a:srgbClr val="1F4E7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138960" rIns="95400" bIns="13896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56" name="Прямоугольник 155"/>
          <p:cNvSpPr/>
          <p:nvPr/>
        </p:nvSpPr>
        <p:spPr>
          <a:xfrm>
            <a:off x="1872000" y="1944000"/>
            <a:ext cx="273960" cy="284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2A6099"/>
                </a:solidFill>
                <a:latin typeface="Arial"/>
                <a:ea typeface="DejaVu Sans"/>
              </a:rPr>
              <a:t>a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Прямоугольник 156"/>
          <p:cNvSpPr/>
          <p:nvPr/>
        </p:nvSpPr>
        <p:spPr>
          <a:xfrm>
            <a:off x="2736000" y="1404000"/>
            <a:ext cx="283320" cy="284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2A6099"/>
                </a:solidFill>
                <a:latin typeface="Arial"/>
                <a:ea typeface="DejaVu Sans"/>
              </a:rPr>
              <a:t>b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Прямоугольник 157"/>
          <p:cNvSpPr/>
          <p:nvPr/>
        </p:nvSpPr>
        <p:spPr>
          <a:xfrm>
            <a:off x="432000" y="2340000"/>
            <a:ext cx="4467600" cy="250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Найди площадь треугольника.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Прямоугольник 158"/>
          <p:cNvSpPr/>
          <p:nvPr/>
        </p:nvSpPr>
        <p:spPr>
          <a:xfrm>
            <a:off x="108000" y="4284000"/>
            <a:ext cx="6651720" cy="154512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160" name="Группа 159"/>
          <p:cNvGrpSpPr/>
          <p:nvPr/>
        </p:nvGrpSpPr>
        <p:grpSpPr>
          <a:xfrm>
            <a:off x="425880" y="4520160"/>
            <a:ext cx="6013800" cy="1254600"/>
            <a:chOff x="425880" y="4520160"/>
            <a:chExt cx="6013800" cy="1254600"/>
          </a:xfrm>
        </p:grpSpPr>
        <p:pic>
          <p:nvPicPr>
            <p:cNvPr id="161" name="Рисунок 160"/>
            <p:cNvPicPr/>
            <p:nvPr/>
          </p:nvPicPr>
          <p:blipFill>
            <a:blip r:embed="rId2"/>
            <a:stretch/>
          </p:blipFill>
          <p:spPr>
            <a:xfrm>
              <a:off x="425880" y="4520160"/>
              <a:ext cx="1866240" cy="12405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2" name="Рисунок 161"/>
            <p:cNvPicPr/>
            <p:nvPr/>
          </p:nvPicPr>
          <p:blipFill>
            <a:blip r:embed="rId2"/>
            <a:stretch/>
          </p:blipFill>
          <p:spPr>
            <a:xfrm>
              <a:off x="2477520" y="4534200"/>
              <a:ext cx="1866240" cy="12405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3" name="Рисунок 162"/>
            <p:cNvPicPr/>
            <p:nvPr/>
          </p:nvPicPr>
          <p:blipFill>
            <a:blip r:embed="rId2"/>
            <a:stretch/>
          </p:blipFill>
          <p:spPr>
            <a:xfrm>
              <a:off x="4573440" y="4520160"/>
              <a:ext cx="1866240" cy="1240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64" name="Группа 163"/>
          <p:cNvGrpSpPr/>
          <p:nvPr/>
        </p:nvGrpSpPr>
        <p:grpSpPr>
          <a:xfrm>
            <a:off x="1404000" y="3852000"/>
            <a:ext cx="850680" cy="335160"/>
            <a:chOff x="1404000" y="3852000"/>
            <a:chExt cx="850680" cy="335160"/>
          </a:xfrm>
        </p:grpSpPr>
        <p:sp>
          <p:nvSpPr>
            <p:cNvPr id="165" name="Прямоугольник 164"/>
            <p:cNvSpPr/>
            <p:nvPr/>
          </p:nvSpPr>
          <p:spPr>
            <a:xfrm>
              <a:off x="1404000" y="3852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6" name="Скругленный прямоугольник 165"/>
            <p:cNvSpPr/>
            <p:nvPr/>
          </p:nvSpPr>
          <p:spPr>
            <a:xfrm>
              <a:off x="1872000" y="3888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167" name="Скругленный прямоугольник 166"/>
          <p:cNvSpPr/>
          <p:nvPr/>
        </p:nvSpPr>
        <p:spPr>
          <a:xfrm>
            <a:off x="144000" y="4320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3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Прямая соединительная линия 167"/>
          <p:cNvSpPr/>
          <p:nvPr/>
        </p:nvSpPr>
        <p:spPr>
          <a:xfrm>
            <a:off x="2304000" y="2592000"/>
            <a:ext cx="360" cy="1584000"/>
          </a:xfrm>
          <a:prstGeom prst="line">
            <a:avLst/>
          </a:prstGeom>
          <a:ln w="19080">
            <a:solidFill>
              <a:srgbClr val="69ABB7"/>
            </a:solidFill>
            <a:prstDash val="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1584000" rIns="99360" bIns="1584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69" name="Прямая соединительная линия 168"/>
          <p:cNvSpPr/>
          <p:nvPr/>
        </p:nvSpPr>
        <p:spPr>
          <a:xfrm>
            <a:off x="4572360" y="2340000"/>
            <a:ext cx="360" cy="1836000"/>
          </a:xfrm>
          <a:prstGeom prst="line">
            <a:avLst/>
          </a:prstGeom>
          <a:ln w="19080">
            <a:solidFill>
              <a:srgbClr val="69ABB7"/>
            </a:solidFill>
            <a:prstDash val="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1836000" rIns="99360" bIns="1836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70" name="Прямоугольник 169"/>
          <p:cNvSpPr/>
          <p:nvPr/>
        </p:nvSpPr>
        <p:spPr>
          <a:xfrm>
            <a:off x="432000" y="4284000"/>
            <a:ext cx="4467600" cy="250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Найди площадь треугольника, если размер клетки 1*1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Прямая соединительная линия 170"/>
          <p:cNvSpPr/>
          <p:nvPr/>
        </p:nvSpPr>
        <p:spPr>
          <a:xfrm flipH="1">
            <a:off x="2520000" y="3600000"/>
            <a:ext cx="1908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72" name="Прямоугольник 171"/>
          <p:cNvSpPr/>
          <p:nvPr/>
        </p:nvSpPr>
        <p:spPr>
          <a:xfrm>
            <a:off x="1296000" y="3492000"/>
            <a:ext cx="138240" cy="138240"/>
          </a:xfrm>
          <a:prstGeom prst="rect">
            <a:avLst/>
          </a:prstGeom>
          <a:solidFill>
            <a:srgbClr val="FFFFFF"/>
          </a:solidFill>
          <a:ln w="10800">
            <a:solidFill>
              <a:srgbClr val="1F4E7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138960" rIns="95400" bIns="13896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73" name="Полилиния 172"/>
          <p:cNvSpPr/>
          <p:nvPr/>
        </p:nvSpPr>
        <p:spPr>
          <a:xfrm rot="16200000">
            <a:off x="3421800" y="2700360"/>
            <a:ext cx="101880" cy="1905840"/>
          </a:xfrm>
          <a:custGeom>
            <a:avLst/>
            <a:gdLst>
              <a:gd name="textAreaLeft" fmla="*/ 69120 w 101880"/>
              <a:gd name="textAreaRight" fmla="*/ 108360 w 101880"/>
              <a:gd name="textAreaTop" fmla="*/ 49320 h 1905840"/>
              <a:gd name="textAreaBottom" fmla="*/ 1864440 h 190584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21600" y="0"/>
                </a:moveTo>
                <a:cubicBezTo>
                  <a:pt x="16200" y="0"/>
                  <a:pt x="10800" y="900"/>
                  <a:pt x="10800" y="1800"/>
                </a:cubicBezTo>
                <a:lnTo>
                  <a:pt x="10800" y="9000"/>
                </a:lnTo>
                <a:cubicBezTo>
                  <a:pt x="10800" y="9900"/>
                  <a:pt x="5400" y="10800"/>
                  <a:pt x="0" y="10800"/>
                </a:cubicBezTo>
                <a:cubicBezTo>
                  <a:pt x="5400" y="10800"/>
                  <a:pt x="10800" y="11700"/>
                  <a:pt x="10800" y="12600"/>
                </a:cubicBezTo>
                <a:lnTo>
                  <a:pt x="10800" y="19800"/>
                </a:lnTo>
                <a:cubicBezTo>
                  <a:pt x="10800" y="20700"/>
                  <a:pt x="16200" y="21600"/>
                  <a:pt x="21600" y="21600"/>
                </a:cubicBezTo>
              </a:path>
            </a:pathLst>
          </a:custGeom>
          <a:solidFill>
            <a:srgbClr val="FFFFFF"/>
          </a:solidFill>
          <a:ln w="0">
            <a:solidFill>
              <a:srgbClr val="1F4E79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174" name="Группа 173"/>
          <p:cNvGrpSpPr/>
          <p:nvPr/>
        </p:nvGrpSpPr>
        <p:grpSpPr>
          <a:xfrm>
            <a:off x="2520000" y="2592000"/>
            <a:ext cx="1908000" cy="1008000"/>
            <a:chOff x="2520000" y="2592000"/>
            <a:chExt cx="1908000" cy="1008000"/>
          </a:xfrm>
        </p:grpSpPr>
        <p:sp>
          <p:nvSpPr>
            <p:cNvPr id="175" name="Прямая соединительная линия 174"/>
            <p:cNvSpPr/>
            <p:nvPr/>
          </p:nvSpPr>
          <p:spPr>
            <a:xfrm>
              <a:off x="3204000" y="2592000"/>
              <a:ext cx="1224000" cy="100800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176" name="Прямая соединительная линия 175"/>
            <p:cNvSpPr/>
            <p:nvPr/>
          </p:nvSpPr>
          <p:spPr>
            <a:xfrm flipH="1">
              <a:off x="2520000" y="2592000"/>
              <a:ext cx="684000" cy="100800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177" name="Прямоугольник 176"/>
            <p:cNvSpPr/>
            <p:nvPr/>
          </p:nvSpPr>
          <p:spPr>
            <a:xfrm>
              <a:off x="3060000" y="3456000"/>
              <a:ext cx="138240" cy="138240"/>
            </a:xfrm>
            <a:prstGeom prst="rect">
              <a:avLst/>
            </a:prstGeom>
            <a:solidFill>
              <a:srgbClr val="FFFFFF"/>
            </a:solidFill>
            <a:ln w="10800">
              <a:solidFill>
                <a:srgbClr val="1F4E7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138960" rIns="95400" bIns="13896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178" name="Полилиния 177"/>
          <p:cNvSpPr/>
          <p:nvPr/>
        </p:nvSpPr>
        <p:spPr>
          <a:xfrm rot="16200000">
            <a:off x="1117800" y="2916000"/>
            <a:ext cx="101880" cy="1545840"/>
          </a:xfrm>
          <a:custGeom>
            <a:avLst/>
            <a:gdLst>
              <a:gd name="textAreaLeft" fmla="*/ 69120 w 101880"/>
              <a:gd name="textAreaRight" fmla="*/ 108360 w 101880"/>
              <a:gd name="textAreaTop" fmla="*/ 39240 h 1545840"/>
              <a:gd name="textAreaBottom" fmla="*/ 1515600 h 154584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21600" y="0"/>
                </a:moveTo>
                <a:cubicBezTo>
                  <a:pt x="16200" y="0"/>
                  <a:pt x="10800" y="900"/>
                  <a:pt x="10800" y="1800"/>
                </a:cubicBezTo>
                <a:lnTo>
                  <a:pt x="10800" y="9000"/>
                </a:lnTo>
                <a:cubicBezTo>
                  <a:pt x="10800" y="9900"/>
                  <a:pt x="5400" y="10800"/>
                  <a:pt x="0" y="10800"/>
                </a:cubicBezTo>
                <a:cubicBezTo>
                  <a:pt x="5400" y="10800"/>
                  <a:pt x="10800" y="11700"/>
                  <a:pt x="10800" y="12600"/>
                </a:cubicBezTo>
                <a:lnTo>
                  <a:pt x="10800" y="19800"/>
                </a:lnTo>
                <a:cubicBezTo>
                  <a:pt x="10800" y="20700"/>
                  <a:pt x="16200" y="21600"/>
                  <a:pt x="21600" y="21600"/>
                </a:cubicBezTo>
              </a:path>
            </a:pathLst>
          </a:custGeom>
          <a:solidFill>
            <a:srgbClr val="FFFFFF"/>
          </a:solidFill>
          <a:ln w="0">
            <a:solidFill>
              <a:srgbClr val="1F4E79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79" name="Прямая соединительная линия 178"/>
          <p:cNvSpPr/>
          <p:nvPr/>
        </p:nvSpPr>
        <p:spPr>
          <a:xfrm>
            <a:off x="3204000" y="2592000"/>
            <a:ext cx="360" cy="1008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1008000" rIns="99360" bIns="1008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80" name="Прямоугольник 179"/>
          <p:cNvSpPr/>
          <p:nvPr/>
        </p:nvSpPr>
        <p:spPr>
          <a:xfrm>
            <a:off x="4860000" y="2664000"/>
            <a:ext cx="423720" cy="222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000" b="1" strike="noStrike" spc="-1">
                <a:solidFill>
                  <a:srgbClr val="BF0041"/>
                </a:solidFill>
                <a:latin typeface="Arial"/>
                <a:ea typeface="DejaVu Sans"/>
              </a:rPr>
              <a:t>45</a:t>
            </a:r>
            <a:r>
              <a:rPr lang="ru-RU" sz="1000" b="1" strike="noStrike" spc="-1" baseline="33000">
                <a:solidFill>
                  <a:srgbClr val="BF0041"/>
                </a:solidFill>
                <a:latin typeface="Arial"/>
                <a:ea typeface="DejaVu Sans"/>
              </a:rPr>
              <a:t>0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Дуга 180"/>
          <p:cNvSpPr/>
          <p:nvPr/>
        </p:nvSpPr>
        <p:spPr>
          <a:xfrm>
            <a:off x="2520000" y="3528000"/>
            <a:ext cx="99000" cy="99000"/>
          </a:xfrm>
          <a:prstGeom prst="arc">
            <a:avLst>
              <a:gd name="adj1" fmla="val 16120488"/>
              <a:gd name="adj2" fmla="val 1670980"/>
            </a:avLst>
          </a:prstGeom>
          <a:noFill/>
          <a:ln w="108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72720" rIns="95400" bIns="7272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182" name="Группа 181"/>
          <p:cNvGrpSpPr/>
          <p:nvPr/>
        </p:nvGrpSpPr>
        <p:grpSpPr>
          <a:xfrm>
            <a:off x="3672000" y="3852000"/>
            <a:ext cx="850680" cy="335160"/>
            <a:chOff x="3672000" y="3852000"/>
            <a:chExt cx="850680" cy="335160"/>
          </a:xfrm>
        </p:grpSpPr>
        <p:sp>
          <p:nvSpPr>
            <p:cNvPr id="183" name="Прямоугольник 182"/>
            <p:cNvSpPr/>
            <p:nvPr/>
          </p:nvSpPr>
          <p:spPr>
            <a:xfrm>
              <a:off x="3672000" y="3852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84" name="Скругленный прямоугольник 183"/>
            <p:cNvSpPr/>
            <p:nvPr/>
          </p:nvSpPr>
          <p:spPr>
            <a:xfrm>
              <a:off x="4140000" y="3888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185" name="Прямоугольник 184"/>
          <p:cNvSpPr/>
          <p:nvPr/>
        </p:nvSpPr>
        <p:spPr>
          <a:xfrm>
            <a:off x="2520000" y="2916000"/>
            <a:ext cx="537840" cy="28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10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6" name="Прямая соединительная линия 185"/>
          <p:cNvSpPr/>
          <p:nvPr/>
        </p:nvSpPr>
        <p:spPr>
          <a:xfrm flipH="1">
            <a:off x="4896000" y="3564000"/>
            <a:ext cx="1260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87" name="Прямоугольник 186"/>
          <p:cNvSpPr/>
          <p:nvPr/>
        </p:nvSpPr>
        <p:spPr>
          <a:xfrm>
            <a:off x="4896000" y="3420000"/>
            <a:ext cx="138240" cy="138240"/>
          </a:xfrm>
          <a:prstGeom prst="rect">
            <a:avLst/>
          </a:prstGeom>
          <a:solidFill>
            <a:srgbClr val="FFFFFF"/>
          </a:solidFill>
          <a:ln w="10800">
            <a:solidFill>
              <a:srgbClr val="1F4E7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138960" rIns="95400" bIns="13896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188" name="Группа 187"/>
          <p:cNvGrpSpPr/>
          <p:nvPr/>
        </p:nvGrpSpPr>
        <p:grpSpPr>
          <a:xfrm>
            <a:off x="5868000" y="3852000"/>
            <a:ext cx="850680" cy="335160"/>
            <a:chOff x="5868000" y="3852000"/>
            <a:chExt cx="850680" cy="335160"/>
          </a:xfrm>
        </p:grpSpPr>
        <p:sp>
          <p:nvSpPr>
            <p:cNvPr id="189" name="Прямоугольник 188"/>
            <p:cNvSpPr/>
            <p:nvPr/>
          </p:nvSpPr>
          <p:spPr>
            <a:xfrm>
              <a:off x="5868000" y="3852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90" name="Скругленный прямоугольник 189"/>
            <p:cNvSpPr/>
            <p:nvPr/>
          </p:nvSpPr>
          <p:spPr>
            <a:xfrm>
              <a:off x="6336000" y="3888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191" name="Прямоугольник 190"/>
          <p:cNvSpPr/>
          <p:nvPr/>
        </p:nvSpPr>
        <p:spPr>
          <a:xfrm>
            <a:off x="3276000" y="3636000"/>
            <a:ext cx="534960" cy="28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22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Прямоугольник 191"/>
          <p:cNvSpPr/>
          <p:nvPr/>
        </p:nvSpPr>
        <p:spPr>
          <a:xfrm>
            <a:off x="972000" y="3672000"/>
            <a:ext cx="534960" cy="28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15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Прямоугольник 192"/>
          <p:cNvSpPr/>
          <p:nvPr/>
        </p:nvSpPr>
        <p:spPr>
          <a:xfrm>
            <a:off x="4644000" y="3024000"/>
            <a:ext cx="534960" cy="28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6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Прямая соединительная линия 193"/>
          <p:cNvSpPr/>
          <p:nvPr/>
        </p:nvSpPr>
        <p:spPr>
          <a:xfrm>
            <a:off x="4896000" y="2556000"/>
            <a:ext cx="1260000" cy="1008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95" name="Прямая соединительная линия 194"/>
          <p:cNvSpPr/>
          <p:nvPr/>
        </p:nvSpPr>
        <p:spPr>
          <a:xfrm>
            <a:off x="4896000" y="2556000"/>
            <a:ext cx="360" cy="1008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1008000" rIns="99360" bIns="1008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96" name="Прямоугольник 195"/>
          <p:cNvSpPr/>
          <p:nvPr/>
        </p:nvSpPr>
        <p:spPr>
          <a:xfrm>
            <a:off x="2556000" y="3384000"/>
            <a:ext cx="423720" cy="222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000" b="1" strike="noStrike" spc="-1">
                <a:solidFill>
                  <a:srgbClr val="BF0041"/>
                </a:solidFill>
                <a:latin typeface="Arial"/>
                <a:ea typeface="DejaVu Sans"/>
              </a:rPr>
              <a:t>30</a:t>
            </a:r>
            <a:r>
              <a:rPr lang="ru-RU" sz="1000" b="1" strike="noStrike" spc="-1" baseline="33000">
                <a:solidFill>
                  <a:srgbClr val="BF0041"/>
                </a:solidFill>
                <a:latin typeface="Arial"/>
                <a:ea typeface="DejaVu Sans"/>
              </a:rPr>
              <a:t>0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Дуга 196"/>
          <p:cNvSpPr/>
          <p:nvPr/>
        </p:nvSpPr>
        <p:spPr>
          <a:xfrm rot="5774400">
            <a:off x="4863240" y="2563200"/>
            <a:ext cx="140040" cy="126720"/>
          </a:xfrm>
          <a:prstGeom prst="arc">
            <a:avLst>
              <a:gd name="adj1" fmla="val 16120488"/>
              <a:gd name="adj2" fmla="val 1670980"/>
            </a:avLst>
          </a:prstGeom>
          <a:noFill/>
          <a:ln w="108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95760" rIns="95400" bIns="9576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98" name="Прямая соединительная линия 197"/>
          <p:cNvSpPr/>
          <p:nvPr/>
        </p:nvSpPr>
        <p:spPr>
          <a:xfrm flipV="1">
            <a:off x="396000" y="2700000"/>
            <a:ext cx="1044000" cy="93564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99" name="Прямая соединительная линия 198"/>
          <p:cNvSpPr/>
          <p:nvPr/>
        </p:nvSpPr>
        <p:spPr>
          <a:xfrm>
            <a:off x="396000" y="3635640"/>
            <a:ext cx="1548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00" name="Прямая соединительная линия 199"/>
          <p:cNvSpPr/>
          <p:nvPr/>
        </p:nvSpPr>
        <p:spPr>
          <a:xfrm>
            <a:off x="1440000" y="2700000"/>
            <a:ext cx="501840" cy="93564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01" name="Прямоугольник 200"/>
          <p:cNvSpPr/>
          <p:nvPr/>
        </p:nvSpPr>
        <p:spPr>
          <a:xfrm>
            <a:off x="1224000" y="3096000"/>
            <a:ext cx="439560" cy="403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4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02" name="Группа 201"/>
          <p:cNvGrpSpPr/>
          <p:nvPr/>
        </p:nvGrpSpPr>
        <p:grpSpPr>
          <a:xfrm>
            <a:off x="1404000" y="5508000"/>
            <a:ext cx="850680" cy="335160"/>
            <a:chOff x="1404000" y="5508000"/>
            <a:chExt cx="850680" cy="335160"/>
          </a:xfrm>
        </p:grpSpPr>
        <p:sp>
          <p:nvSpPr>
            <p:cNvPr id="203" name="Прямоугольник 202"/>
            <p:cNvSpPr/>
            <p:nvPr/>
          </p:nvSpPr>
          <p:spPr>
            <a:xfrm>
              <a:off x="1404000" y="5508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4" name="Скругленный прямоугольник 203"/>
            <p:cNvSpPr/>
            <p:nvPr/>
          </p:nvSpPr>
          <p:spPr>
            <a:xfrm>
              <a:off x="1872000" y="5544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205" name="Группа 204"/>
          <p:cNvGrpSpPr/>
          <p:nvPr/>
        </p:nvGrpSpPr>
        <p:grpSpPr>
          <a:xfrm>
            <a:off x="3672000" y="5508000"/>
            <a:ext cx="850680" cy="335160"/>
            <a:chOff x="3672000" y="5508000"/>
            <a:chExt cx="850680" cy="335160"/>
          </a:xfrm>
        </p:grpSpPr>
        <p:sp>
          <p:nvSpPr>
            <p:cNvPr id="206" name="Прямоугольник 205"/>
            <p:cNvSpPr/>
            <p:nvPr/>
          </p:nvSpPr>
          <p:spPr>
            <a:xfrm>
              <a:off x="3672000" y="5508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7" name="Скругленный прямоугольник 206"/>
            <p:cNvSpPr/>
            <p:nvPr/>
          </p:nvSpPr>
          <p:spPr>
            <a:xfrm>
              <a:off x="4140000" y="5544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208" name="Группа 207"/>
          <p:cNvGrpSpPr/>
          <p:nvPr/>
        </p:nvGrpSpPr>
        <p:grpSpPr>
          <a:xfrm>
            <a:off x="5868000" y="5508000"/>
            <a:ext cx="850680" cy="335160"/>
            <a:chOff x="5868000" y="5508000"/>
            <a:chExt cx="850680" cy="335160"/>
          </a:xfrm>
        </p:grpSpPr>
        <p:sp>
          <p:nvSpPr>
            <p:cNvPr id="209" name="Прямоугольник 208"/>
            <p:cNvSpPr/>
            <p:nvPr/>
          </p:nvSpPr>
          <p:spPr>
            <a:xfrm>
              <a:off x="5868000" y="5508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0" name="Скругленный прямоугольник 209"/>
            <p:cNvSpPr/>
            <p:nvPr/>
          </p:nvSpPr>
          <p:spPr>
            <a:xfrm>
              <a:off x="6336000" y="5544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211" name="Прямая соединительная линия 210"/>
          <p:cNvSpPr/>
          <p:nvPr/>
        </p:nvSpPr>
        <p:spPr>
          <a:xfrm>
            <a:off x="1764000" y="4608000"/>
            <a:ext cx="432000" cy="684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12" name="Прямая соединительная линия 211"/>
          <p:cNvSpPr/>
          <p:nvPr/>
        </p:nvSpPr>
        <p:spPr>
          <a:xfrm flipH="1">
            <a:off x="2592000" y="5292000"/>
            <a:ext cx="1368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13" name="Прямая соединительная линия 212"/>
          <p:cNvSpPr/>
          <p:nvPr/>
        </p:nvSpPr>
        <p:spPr>
          <a:xfrm>
            <a:off x="5364000" y="4572000"/>
            <a:ext cx="972000" cy="828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14" name="Скругленный прямоугольник 213"/>
          <p:cNvSpPr/>
          <p:nvPr/>
        </p:nvSpPr>
        <p:spPr>
          <a:xfrm>
            <a:off x="144360" y="1008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1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Прямоугольник 214"/>
          <p:cNvSpPr/>
          <p:nvPr/>
        </p:nvSpPr>
        <p:spPr>
          <a:xfrm>
            <a:off x="432000" y="972000"/>
            <a:ext cx="4467600" cy="250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Заполни таблицу: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Прямая соединительная линия 215"/>
          <p:cNvSpPr/>
          <p:nvPr/>
        </p:nvSpPr>
        <p:spPr>
          <a:xfrm flipH="1">
            <a:off x="1188000" y="1116000"/>
            <a:ext cx="1548000" cy="864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342000" rIns="99360" bIns="342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17" name="Прямая соединительная линия 216"/>
          <p:cNvSpPr/>
          <p:nvPr/>
        </p:nvSpPr>
        <p:spPr>
          <a:xfrm flipH="1">
            <a:off x="2736000" y="1116000"/>
            <a:ext cx="720" cy="864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864000" rIns="99360" bIns="864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aphicFrame>
        <p:nvGraphicFramePr>
          <p:cNvPr id="218" name="Таблица 217"/>
          <p:cNvGraphicFramePr/>
          <p:nvPr/>
        </p:nvGraphicFramePr>
        <p:xfrm>
          <a:off x="3243240" y="1063440"/>
          <a:ext cx="2094120" cy="1112400"/>
        </p:xfrm>
        <a:graphic>
          <a:graphicData uri="http://schemas.openxmlformats.org/drawingml/2006/table">
            <a:tbl>
              <a:tblPr/>
              <a:tblGrid>
                <a:gridCol w="744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0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87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BF0041"/>
                          </a:solidFill>
                          <a:latin typeface="Arial"/>
                        </a:rPr>
                        <a:t>a</a:t>
                      </a:r>
                      <a:endParaRPr lang="ru-RU" sz="13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BF0041"/>
                          </a:solidFill>
                          <a:latin typeface="Arial"/>
                        </a:rPr>
                        <a:t>b</a:t>
                      </a:r>
                      <a:endParaRPr lang="ru-RU" sz="13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BF0041"/>
                          </a:solidFill>
                          <a:latin typeface="Arial"/>
                        </a:rPr>
                        <a:t>S</a:t>
                      </a:r>
                      <a:endParaRPr lang="ru-RU" sz="13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ru-RU" sz="12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24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 6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9" name="Прямая соединительная линия 218"/>
          <p:cNvSpPr/>
          <p:nvPr/>
        </p:nvSpPr>
        <p:spPr>
          <a:xfrm>
            <a:off x="1188000" y="1980000"/>
            <a:ext cx="1548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20" name="Прямоугольник 219"/>
          <p:cNvSpPr/>
          <p:nvPr/>
        </p:nvSpPr>
        <p:spPr>
          <a:xfrm>
            <a:off x="288000" y="1404000"/>
            <a:ext cx="1437480" cy="53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BF0041"/>
                </a:solidFill>
                <a:latin typeface="Arial"/>
                <a:ea typeface="DejaVu Sans"/>
              </a:rPr>
              <a:t>S </a:t>
            </a:r>
            <a:r>
              <a:rPr lang="ru-RU" sz="1000" b="0" strike="noStrike" spc="-1">
                <a:solidFill>
                  <a:srgbClr val="000000"/>
                </a:solidFill>
                <a:latin typeface="Arial"/>
                <a:ea typeface="DejaVu Sans"/>
              </a:rPr>
              <a:t>- площадь,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BF0041"/>
                </a:solidFill>
                <a:latin typeface="Arial"/>
                <a:ea typeface="DejaVu Sans"/>
              </a:rPr>
              <a:t>а</a:t>
            </a:r>
            <a:r>
              <a:rPr lang="ru-RU" sz="1000" b="0" strike="noStrike" spc="-1">
                <a:solidFill>
                  <a:srgbClr val="000000"/>
                </a:solidFill>
                <a:latin typeface="Arial"/>
                <a:ea typeface="DejaVu Sans"/>
              </a:rPr>
              <a:t> - катет, 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BF0041"/>
                </a:solidFill>
                <a:latin typeface="Arial"/>
                <a:ea typeface="DejaVu Sans"/>
              </a:rPr>
              <a:t>b</a:t>
            </a:r>
            <a:r>
              <a:rPr lang="ru-RU" sz="1000" b="1" strike="noStrike" spc="-1">
                <a:solidFill>
                  <a:srgbClr val="BF0041"/>
                </a:solidFill>
                <a:latin typeface="Arial"/>
                <a:ea typeface="DejaVu Sans"/>
              </a:rPr>
              <a:t> </a:t>
            </a:r>
            <a:r>
              <a:rPr lang="ru-RU" sz="1000" b="0" strike="noStrike" spc="-1">
                <a:solidFill>
                  <a:srgbClr val="000000"/>
                </a:solidFill>
                <a:latin typeface="Arial"/>
                <a:ea typeface="DejaVu Sans"/>
              </a:rPr>
              <a:t>- катет.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1" name="Прямая соединительная линия 220"/>
          <p:cNvSpPr/>
          <p:nvPr/>
        </p:nvSpPr>
        <p:spPr>
          <a:xfrm flipH="1">
            <a:off x="540000" y="4608000"/>
            <a:ext cx="1224000" cy="684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22" name="Прямая соединительная линия 221"/>
          <p:cNvSpPr/>
          <p:nvPr/>
        </p:nvSpPr>
        <p:spPr>
          <a:xfrm flipH="1">
            <a:off x="540000" y="5292000"/>
            <a:ext cx="1656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23" name="Прямая соединительная линия 222"/>
          <p:cNvSpPr/>
          <p:nvPr/>
        </p:nvSpPr>
        <p:spPr>
          <a:xfrm>
            <a:off x="3960000" y="4608000"/>
            <a:ext cx="360" cy="69264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24" name="Прямая соединительная линия 223"/>
          <p:cNvSpPr/>
          <p:nvPr/>
        </p:nvSpPr>
        <p:spPr>
          <a:xfrm flipH="1">
            <a:off x="2592000" y="4608000"/>
            <a:ext cx="1368000" cy="684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25" name="Прямая соединительная линия 224"/>
          <p:cNvSpPr/>
          <p:nvPr/>
        </p:nvSpPr>
        <p:spPr>
          <a:xfrm>
            <a:off x="4716000" y="5148000"/>
            <a:ext cx="1620000" cy="252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26" name="Прямая соединительная линия 225"/>
          <p:cNvSpPr/>
          <p:nvPr/>
        </p:nvSpPr>
        <p:spPr>
          <a:xfrm flipV="1">
            <a:off x="4680000" y="4572000"/>
            <a:ext cx="684000" cy="576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27" name="Прямоугольник 226"/>
          <p:cNvSpPr/>
          <p:nvPr/>
        </p:nvSpPr>
        <p:spPr>
          <a:xfrm>
            <a:off x="108000" y="8964000"/>
            <a:ext cx="6651720" cy="8254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228" name="Группа 227"/>
          <p:cNvGrpSpPr/>
          <p:nvPr/>
        </p:nvGrpSpPr>
        <p:grpSpPr>
          <a:xfrm>
            <a:off x="178200" y="9023760"/>
            <a:ext cx="6472080" cy="700560"/>
            <a:chOff x="178200" y="9023760"/>
            <a:chExt cx="6472080" cy="700560"/>
          </a:xfrm>
        </p:grpSpPr>
        <p:graphicFrame>
          <p:nvGraphicFramePr>
            <p:cNvPr id="229" name="Таблица 228"/>
            <p:cNvGraphicFramePr/>
            <p:nvPr/>
          </p:nvGraphicFramePr>
          <p:xfrm>
            <a:off x="178200" y="9023760"/>
            <a:ext cx="2778840" cy="700920"/>
          </p:xfrm>
          <a:graphic>
            <a:graphicData uri="http://schemas.openxmlformats.org/drawingml/2006/table">
              <a:tbl>
                <a:tblPr/>
                <a:tblGrid>
                  <a:gridCol w="10530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36036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34956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36216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349200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304920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</a:tblGrid>
                <a:tr h="20844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№ задания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1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2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4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5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0844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Баллы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2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20844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Результат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</a:tbl>
            </a:graphicData>
          </a:graphic>
        </p:graphicFrame>
        <p:graphicFrame>
          <p:nvGraphicFramePr>
            <p:cNvPr id="230" name="Таблица 229"/>
            <p:cNvGraphicFramePr/>
            <p:nvPr/>
          </p:nvGraphicFramePr>
          <p:xfrm>
            <a:off x="3179160" y="9200520"/>
            <a:ext cx="2519640" cy="471600"/>
          </p:xfrm>
          <a:graphic>
            <a:graphicData uri="http://schemas.openxmlformats.org/drawingml/2006/table">
              <a:tbl>
                <a:tblPr/>
                <a:tblGrid>
                  <a:gridCol w="95004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53064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50652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53280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</a:tblGrid>
                <a:tr h="23580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Оценка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4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5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3580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50938A"/>
                            </a:solidFill>
                            <a:latin typeface="Arial"/>
                          </a:rPr>
                          <a:t>Баллы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50938A"/>
                            </a:solidFill>
                            <a:latin typeface="Arial"/>
                          </a:rPr>
                          <a:t>7-9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50938A"/>
                            </a:solidFill>
                            <a:latin typeface="Arial"/>
                          </a:rPr>
                          <a:t>10-12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50938A"/>
                            </a:solidFill>
                            <a:latin typeface="Arial"/>
                          </a:rPr>
                          <a:t>13-14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31" name="Скругленный прямоугольник 230"/>
            <p:cNvSpPr/>
            <p:nvPr/>
          </p:nvSpPr>
          <p:spPr>
            <a:xfrm>
              <a:off x="5830200" y="9216360"/>
              <a:ext cx="820080" cy="46008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50938A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232" name="Прямоугольник 231"/>
          <p:cNvSpPr/>
          <p:nvPr/>
        </p:nvSpPr>
        <p:spPr>
          <a:xfrm>
            <a:off x="108000" y="5940000"/>
            <a:ext cx="6651720" cy="10396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33" name="Прямоугольник 232"/>
          <p:cNvSpPr/>
          <p:nvPr/>
        </p:nvSpPr>
        <p:spPr>
          <a:xfrm>
            <a:off x="108000" y="7092000"/>
            <a:ext cx="6651720" cy="17614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34" name="Скругленный прямоугольник 233"/>
          <p:cNvSpPr/>
          <p:nvPr/>
        </p:nvSpPr>
        <p:spPr>
          <a:xfrm>
            <a:off x="144000" y="5976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4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5" name="Скругленный прямоугольник 234"/>
          <p:cNvSpPr/>
          <p:nvPr/>
        </p:nvSpPr>
        <p:spPr>
          <a:xfrm>
            <a:off x="144000" y="7128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5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36" name="Рисунок 235"/>
          <p:cNvPicPr/>
          <p:nvPr/>
        </p:nvPicPr>
        <p:blipFill>
          <a:blip r:embed="rId3"/>
          <a:stretch/>
        </p:blipFill>
        <p:spPr>
          <a:xfrm>
            <a:off x="5704920" y="1094400"/>
            <a:ext cx="772560" cy="1063080"/>
          </a:xfrm>
          <a:prstGeom prst="rect">
            <a:avLst/>
          </a:prstGeom>
          <a:ln w="0">
            <a:noFill/>
          </a:ln>
        </p:spPr>
      </p:pic>
      <p:sp>
        <p:nvSpPr>
          <p:cNvPr id="237" name="Прямая соединительная линия 236"/>
          <p:cNvSpPr/>
          <p:nvPr/>
        </p:nvSpPr>
        <p:spPr>
          <a:xfrm>
            <a:off x="1440000" y="2700000"/>
            <a:ext cx="360" cy="936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238" name="Группа 237"/>
          <p:cNvGrpSpPr/>
          <p:nvPr/>
        </p:nvGrpSpPr>
        <p:grpSpPr>
          <a:xfrm>
            <a:off x="5292000" y="6696000"/>
            <a:ext cx="896040" cy="2156760"/>
            <a:chOff x="5292000" y="6696000"/>
            <a:chExt cx="896040" cy="2156760"/>
          </a:xfrm>
        </p:grpSpPr>
        <p:sp>
          <p:nvSpPr>
            <p:cNvPr id="239" name="Прямоугольник 238"/>
            <p:cNvSpPr/>
            <p:nvPr/>
          </p:nvSpPr>
          <p:spPr>
            <a:xfrm>
              <a:off x="5328000" y="8568000"/>
              <a:ext cx="860040" cy="2847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4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Ответ</a:t>
              </a:r>
              <a:r>
                <a:rPr lang="ru-RU" sz="1400" b="0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:</a:t>
              </a:r>
              <a:endParaRPr lang="ru-RU" sz="1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0" name="Прямоугольник 239"/>
            <p:cNvSpPr/>
            <p:nvPr/>
          </p:nvSpPr>
          <p:spPr>
            <a:xfrm>
              <a:off x="5292000" y="6696000"/>
              <a:ext cx="860040" cy="2847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4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Ответ</a:t>
              </a:r>
              <a:r>
                <a:rPr lang="ru-RU" sz="1400" b="0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:</a:t>
              </a:r>
              <a:endParaRPr lang="ru-RU" sz="1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241" name="Прямоугольник 240"/>
          <p:cNvSpPr/>
          <p:nvPr/>
        </p:nvSpPr>
        <p:spPr>
          <a:xfrm>
            <a:off x="1728000" y="5940000"/>
            <a:ext cx="5110200" cy="600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Две стороны треугольника равны 14см и 18см. Высота, проведенная к меньшей стороне, равна 9см. Найди высоту, проведенную к большей из данных сторон.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2" name="Прямоугольник 241"/>
          <p:cNvSpPr/>
          <p:nvPr/>
        </p:nvSpPr>
        <p:spPr>
          <a:xfrm>
            <a:off x="1728000" y="7092000"/>
            <a:ext cx="5038560" cy="600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Основание равнобедренного треугольника равно 14см,а угол при основании равен 30</a:t>
            </a:r>
            <a:r>
              <a:rPr lang="ru-RU" sz="1200" b="0" strike="noStrike" spc="-1" baseline="33000">
                <a:solidFill>
                  <a:srgbClr val="000000"/>
                </a:solidFill>
                <a:latin typeface="Arial"/>
                <a:ea typeface="DejaVu Sans"/>
              </a:rPr>
              <a:t>0</a:t>
            </a: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. Найди площадь данного треуольника, если его периметр равен 38см.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43" name="Группа 242"/>
          <p:cNvGrpSpPr/>
          <p:nvPr/>
        </p:nvGrpSpPr>
        <p:grpSpPr>
          <a:xfrm>
            <a:off x="216000" y="6084000"/>
            <a:ext cx="1548000" cy="648000"/>
            <a:chOff x="216000" y="6084000"/>
            <a:chExt cx="1548000" cy="648000"/>
          </a:xfrm>
        </p:grpSpPr>
        <p:sp>
          <p:nvSpPr>
            <p:cNvPr id="244" name="Прямая соединительная линия 243"/>
            <p:cNvSpPr/>
            <p:nvPr/>
          </p:nvSpPr>
          <p:spPr>
            <a:xfrm flipH="1">
              <a:off x="216000" y="6084000"/>
              <a:ext cx="1012320" cy="64764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45" name="Прямая соединительная линия 244"/>
            <p:cNvSpPr/>
            <p:nvPr/>
          </p:nvSpPr>
          <p:spPr>
            <a:xfrm>
              <a:off x="1228320" y="6084000"/>
              <a:ext cx="535680" cy="64764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46" name="Прямая соединительная линия 245"/>
            <p:cNvSpPr/>
            <p:nvPr/>
          </p:nvSpPr>
          <p:spPr>
            <a:xfrm>
              <a:off x="245880" y="6731640"/>
              <a:ext cx="1518120" cy="36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0" rIns="99360" bIns="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247" name="Равнобедренный треугольник 246"/>
          <p:cNvSpPr/>
          <p:nvPr/>
        </p:nvSpPr>
        <p:spPr>
          <a:xfrm>
            <a:off x="288000" y="7488360"/>
            <a:ext cx="2591280" cy="107928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0800">
            <a:solidFill>
              <a:srgbClr val="1F4E7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50400" rIns="95400" bIns="50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Прямоугольник 247"/>
          <p:cNvSpPr/>
          <p:nvPr/>
        </p:nvSpPr>
        <p:spPr>
          <a:xfrm>
            <a:off x="0" y="720"/>
            <a:ext cx="6867720" cy="9929520"/>
          </a:xfrm>
          <a:prstGeom prst="rect">
            <a:avLst/>
          </a:prstGeom>
          <a:solidFill>
            <a:srgbClr val="5983B0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249" name="Группа 248"/>
          <p:cNvGrpSpPr/>
          <p:nvPr/>
        </p:nvGrpSpPr>
        <p:grpSpPr>
          <a:xfrm>
            <a:off x="108000" y="252000"/>
            <a:ext cx="6651720" cy="351720"/>
            <a:chOff x="108000" y="252000"/>
            <a:chExt cx="6651720" cy="351720"/>
          </a:xfrm>
        </p:grpSpPr>
        <p:sp>
          <p:nvSpPr>
            <p:cNvPr id="250" name="Прямоугольник 249"/>
            <p:cNvSpPr/>
            <p:nvPr/>
          </p:nvSpPr>
          <p:spPr>
            <a:xfrm>
              <a:off x="108000" y="288000"/>
              <a:ext cx="6651720" cy="315720"/>
            </a:xfrm>
            <a:prstGeom prst="rect">
              <a:avLst/>
            </a:prstGeom>
            <a:solidFill>
              <a:srgbClr val="FFFFFF"/>
            </a:solidFill>
            <a:ln w="29160" cap="rnd">
              <a:solidFill>
                <a:srgbClr val="3465A4"/>
              </a:solidFill>
              <a:prstDash val="sysDash"/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4400" tIns="59400" rIns="104400" bIns="59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51" name="Прямоугольник 250"/>
            <p:cNvSpPr/>
            <p:nvPr/>
          </p:nvSpPr>
          <p:spPr>
            <a:xfrm>
              <a:off x="2880000" y="252000"/>
              <a:ext cx="3815280" cy="307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600" b="1" strike="noStrike" spc="-1">
                  <a:solidFill>
                    <a:srgbClr val="27327D"/>
                  </a:solidFill>
                  <a:latin typeface="Arial"/>
                  <a:ea typeface="DejaVu Sans"/>
                </a:rPr>
                <a:t>Ответы                              Вариант 1</a:t>
              </a:r>
              <a:endParaRPr lang="ru-RU" sz="16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252" name="Прямоугольник 251"/>
          <p:cNvSpPr/>
          <p:nvPr/>
        </p:nvSpPr>
        <p:spPr>
          <a:xfrm>
            <a:off x="108000" y="972000"/>
            <a:ext cx="6651720" cy="12574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53" name="Прямоугольник 252"/>
          <p:cNvSpPr/>
          <p:nvPr/>
        </p:nvSpPr>
        <p:spPr>
          <a:xfrm>
            <a:off x="108000" y="2340000"/>
            <a:ext cx="6651720" cy="18334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54" name="Скругленный прямоугольник 253"/>
          <p:cNvSpPr/>
          <p:nvPr/>
        </p:nvSpPr>
        <p:spPr>
          <a:xfrm>
            <a:off x="144000" y="2376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2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Прямоугольник 254"/>
          <p:cNvSpPr/>
          <p:nvPr/>
        </p:nvSpPr>
        <p:spPr>
          <a:xfrm>
            <a:off x="2232000" y="1836000"/>
            <a:ext cx="138240" cy="138240"/>
          </a:xfrm>
          <a:prstGeom prst="rect">
            <a:avLst/>
          </a:prstGeom>
          <a:solidFill>
            <a:srgbClr val="FFFFFF"/>
          </a:solidFill>
          <a:ln w="10800">
            <a:solidFill>
              <a:srgbClr val="1F4E7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138960" rIns="95400" bIns="13896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56" name="Прямоугольник 255"/>
          <p:cNvSpPr/>
          <p:nvPr/>
        </p:nvSpPr>
        <p:spPr>
          <a:xfrm>
            <a:off x="2160000" y="1944000"/>
            <a:ext cx="273960" cy="284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2A6099"/>
                </a:solidFill>
                <a:latin typeface="Arial"/>
                <a:ea typeface="DejaVu Sans"/>
              </a:rPr>
              <a:t>a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7" name="Прямоугольник 256"/>
          <p:cNvSpPr/>
          <p:nvPr/>
        </p:nvSpPr>
        <p:spPr>
          <a:xfrm>
            <a:off x="2124000" y="1404000"/>
            <a:ext cx="283320" cy="284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2A6099"/>
                </a:solidFill>
                <a:latin typeface="Arial"/>
                <a:ea typeface="DejaVu Sans"/>
              </a:rPr>
              <a:t>h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8" name="Прямоугольник 257"/>
          <p:cNvSpPr/>
          <p:nvPr/>
        </p:nvSpPr>
        <p:spPr>
          <a:xfrm>
            <a:off x="432000" y="2340000"/>
            <a:ext cx="4467600" cy="250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Найди площадь треугольника.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9" name="Прямоугольник 258"/>
          <p:cNvSpPr/>
          <p:nvPr/>
        </p:nvSpPr>
        <p:spPr>
          <a:xfrm>
            <a:off x="108000" y="4284000"/>
            <a:ext cx="6651720" cy="154512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260" name="Группа 259"/>
          <p:cNvGrpSpPr/>
          <p:nvPr/>
        </p:nvGrpSpPr>
        <p:grpSpPr>
          <a:xfrm>
            <a:off x="425880" y="4520160"/>
            <a:ext cx="6013800" cy="1254600"/>
            <a:chOff x="425880" y="4520160"/>
            <a:chExt cx="6013800" cy="1254600"/>
          </a:xfrm>
        </p:grpSpPr>
        <p:pic>
          <p:nvPicPr>
            <p:cNvPr id="261" name="Рисунок 260"/>
            <p:cNvPicPr/>
            <p:nvPr/>
          </p:nvPicPr>
          <p:blipFill>
            <a:blip r:embed="rId2"/>
            <a:stretch/>
          </p:blipFill>
          <p:spPr>
            <a:xfrm>
              <a:off x="425880" y="4520160"/>
              <a:ext cx="1866240" cy="12405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2" name="Рисунок 261"/>
            <p:cNvPicPr/>
            <p:nvPr/>
          </p:nvPicPr>
          <p:blipFill>
            <a:blip r:embed="rId2"/>
            <a:stretch/>
          </p:blipFill>
          <p:spPr>
            <a:xfrm>
              <a:off x="2477520" y="4534200"/>
              <a:ext cx="1866240" cy="12405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3" name="Рисунок 262"/>
            <p:cNvPicPr/>
            <p:nvPr/>
          </p:nvPicPr>
          <p:blipFill>
            <a:blip r:embed="rId2"/>
            <a:stretch/>
          </p:blipFill>
          <p:spPr>
            <a:xfrm>
              <a:off x="4573440" y="4520160"/>
              <a:ext cx="1866240" cy="1240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64" name="Группа 263"/>
          <p:cNvGrpSpPr/>
          <p:nvPr/>
        </p:nvGrpSpPr>
        <p:grpSpPr>
          <a:xfrm>
            <a:off x="1404000" y="3868200"/>
            <a:ext cx="850680" cy="335160"/>
            <a:chOff x="1404000" y="3868200"/>
            <a:chExt cx="850680" cy="335160"/>
          </a:xfrm>
        </p:grpSpPr>
        <p:sp>
          <p:nvSpPr>
            <p:cNvPr id="265" name="Прямоугольник 264"/>
            <p:cNvSpPr/>
            <p:nvPr/>
          </p:nvSpPr>
          <p:spPr>
            <a:xfrm>
              <a:off x="1404000" y="38682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6" name="Скругленный прямоугольник 265"/>
            <p:cNvSpPr/>
            <p:nvPr/>
          </p:nvSpPr>
          <p:spPr>
            <a:xfrm>
              <a:off x="1872000" y="39042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267" name="Скругленный прямоугольник 266"/>
          <p:cNvSpPr/>
          <p:nvPr/>
        </p:nvSpPr>
        <p:spPr>
          <a:xfrm>
            <a:off x="144000" y="4320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3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8" name="Прямая соединительная линия 267"/>
          <p:cNvSpPr/>
          <p:nvPr/>
        </p:nvSpPr>
        <p:spPr>
          <a:xfrm>
            <a:off x="2304000" y="2592000"/>
            <a:ext cx="360" cy="1584000"/>
          </a:xfrm>
          <a:prstGeom prst="line">
            <a:avLst/>
          </a:prstGeom>
          <a:ln w="19080">
            <a:solidFill>
              <a:srgbClr val="69ABB7"/>
            </a:solidFill>
            <a:prstDash val="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1584000" rIns="99360" bIns="1584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69" name="Прямая соединительная линия 268"/>
          <p:cNvSpPr/>
          <p:nvPr/>
        </p:nvSpPr>
        <p:spPr>
          <a:xfrm>
            <a:off x="4572360" y="2340000"/>
            <a:ext cx="360" cy="1836000"/>
          </a:xfrm>
          <a:prstGeom prst="line">
            <a:avLst/>
          </a:prstGeom>
          <a:ln w="19080">
            <a:solidFill>
              <a:srgbClr val="69ABB7"/>
            </a:solidFill>
            <a:prstDash val="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1836000" rIns="99360" bIns="1836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70" name="Прямоугольник 269"/>
          <p:cNvSpPr/>
          <p:nvPr/>
        </p:nvSpPr>
        <p:spPr>
          <a:xfrm>
            <a:off x="432000" y="4284000"/>
            <a:ext cx="4467600" cy="250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Найди площадь треугольника, если размер клетки 1*1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1" name="Прямая соединительная линия 270"/>
          <p:cNvSpPr/>
          <p:nvPr/>
        </p:nvSpPr>
        <p:spPr>
          <a:xfrm flipH="1">
            <a:off x="2520000" y="3600000"/>
            <a:ext cx="1908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72" name="Прямоугольник 271"/>
          <p:cNvSpPr/>
          <p:nvPr/>
        </p:nvSpPr>
        <p:spPr>
          <a:xfrm>
            <a:off x="504000" y="3492000"/>
            <a:ext cx="138240" cy="138240"/>
          </a:xfrm>
          <a:prstGeom prst="rect">
            <a:avLst/>
          </a:prstGeom>
          <a:solidFill>
            <a:srgbClr val="FFFFFF"/>
          </a:solidFill>
          <a:ln w="10800">
            <a:solidFill>
              <a:srgbClr val="1F4E7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138960" rIns="95400" bIns="13896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73" name="Полилиния 272"/>
          <p:cNvSpPr/>
          <p:nvPr/>
        </p:nvSpPr>
        <p:spPr>
          <a:xfrm rot="16200000">
            <a:off x="3762360" y="3043800"/>
            <a:ext cx="101880" cy="1218960"/>
          </a:xfrm>
          <a:custGeom>
            <a:avLst/>
            <a:gdLst>
              <a:gd name="textAreaLeft" fmla="*/ 69120 w 101880"/>
              <a:gd name="textAreaRight" fmla="*/ 108360 w 101880"/>
              <a:gd name="textAreaTop" fmla="*/ 31680 h 1218960"/>
              <a:gd name="textAreaBottom" fmla="*/ 1193400 h 121896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21600" y="0"/>
                </a:moveTo>
                <a:cubicBezTo>
                  <a:pt x="16200" y="0"/>
                  <a:pt x="10800" y="900"/>
                  <a:pt x="10800" y="1800"/>
                </a:cubicBezTo>
                <a:lnTo>
                  <a:pt x="10800" y="9000"/>
                </a:lnTo>
                <a:cubicBezTo>
                  <a:pt x="10800" y="9900"/>
                  <a:pt x="5400" y="10800"/>
                  <a:pt x="0" y="10800"/>
                </a:cubicBezTo>
                <a:cubicBezTo>
                  <a:pt x="5400" y="10800"/>
                  <a:pt x="10800" y="11700"/>
                  <a:pt x="10800" y="12600"/>
                </a:cubicBezTo>
                <a:lnTo>
                  <a:pt x="10800" y="19800"/>
                </a:lnTo>
                <a:cubicBezTo>
                  <a:pt x="10800" y="20700"/>
                  <a:pt x="16200" y="21600"/>
                  <a:pt x="21600" y="21600"/>
                </a:cubicBezTo>
              </a:path>
            </a:pathLst>
          </a:custGeom>
          <a:solidFill>
            <a:srgbClr val="FFFFFF"/>
          </a:solidFill>
          <a:ln w="0">
            <a:solidFill>
              <a:srgbClr val="1F4E79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274" name="Группа 273"/>
          <p:cNvGrpSpPr/>
          <p:nvPr/>
        </p:nvGrpSpPr>
        <p:grpSpPr>
          <a:xfrm>
            <a:off x="2520000" y="2592000"/>
            <a:ext cx="1908000" cy="1008000"/>
            <a:chOff x="2520000" y="2592000"/>
            <a:chExt cx="1908000" cy="1008000"/>
          </a:xfrm>
        </p:grpSpPr>
        <p:sp>
          <p:nvSpPr>
            <p:cNvPr id="275" name="Прямая соединительная линия 274"/>
            <p:cNvSpPr/>
            <p:nvPr/>
          </p:nvSpPr>
          <p:spPr>
            <a:xfrm>
              <a:off x="3204000" y="2592000"/>
              <a:ext cx="1224000" cy="100800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76" name="Прямая соединительная линия 275"/>
            <p:cNvSpPr/>
            <p:nvPr/>
          </p:nvSpPr>
          <p:spPr>
            <a:xfrm flipH="1">
              <a:off x="2520000" y="2592000"/>
              <a:ext cx="684000" cy="100800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77" name="Прямоугольник 276"/>
            <p:cNvSpPr/>
            <p:nvPr/>
          </p:nvSpPr>
          <p:spPr>
            <a:xfrm>
              <a:off x="3060000" y="3456000"/>
              <a:ext cx="138240" cy="138240"/>
            </a:xfrm>
            <a:prstGeom prst="rect">
              <a:avLst/>
            </a:prstGeom>
            <a:solidFill>
              <a:srgbClr val="FFFFFF"/>
            </a:solidFill>
            <a:ln w="10800">
              <a:solidFill>
                <a:srgbClr val="1F4E7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138960" rIns="95400" bIns="13896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278" name="Полилиния 277"/>
          <p:cNvSpPr/>
          <p:nvPr/>
        </p:nvSpPr>
        <p:spPr>
          <a:xfrm rot="16200000">
            <a:off x="2808360" y="3313800"/>
            <a:ext cx="101880" cy="678960"/>
          </a:xfrm>
          <a:custGeom>
            <a:avLst/>
            <a:gdLst>
              <a:gd name="textAreaLeft" fmla="*/ 69120 w 101880"/>
              <a:gd name="textAreaRight" fmla="*/ 108360 w 101880"/>
              <a:gd name="textAreaTop" fmla="*/ 17280 h 678960"/>
              <a:gd name="textAreaBottom" fmla="*/ 667080 h 67896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21600" y="0"/>
                </a:moveTo>
                <a:cubicBezTo>
                  <a:pt x="16200" y="0"/>
                  <a:pt x="10800" y="900"/>
                  <a:pt x="10800" y="1800"/>
                </a:cubicBezTo>
                <a:lnTo>
                  <a:pt x="10800" y="9000"/>
                </a:lnTo>
                <a:cubicBezTo>
                  <a:pt x="10800" y="9900"/>
                  <a:pt x="5400" y="10800"/>
                  <a:pt x="0" y="10800"/>
                </a:cubicBezTo>
                <a:cubicBezTo>
                  <a:pt x="5400" y="10800"/>
                  <a:pt x="10800" y="11700"/>
                  <a:pt x="10800" y="12600"/>
                </a:cubicBezTo>
                <a:lnTo>
                  <a:pt x="10800" y="19800"/>
                </a:lnTo>
                <a:cubicBezTo>
                  <a:pt x="10800" y="20700"/>
                  <a:pt x="16200" y="21600"/>
                  <a:pt x="21600" y="21600"/>
                </a:cubicBezTo>
              </a:path>
            </a:pathLst>
          </a:custGeom>
          <a:solidFill>
            <a:srgbClr val="FFFFFF"/>
          </a:solidFill>
          <a:ln w="0">
            <a:solidFill>
              <a:srgbClr val="1F4E79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79" name="Прямая соединительная линия 278"/>
          <p:cNvSpPr/>
          <p:nvPr/>
        </p:nvSpPr>
        <p:spPr>
          <a:xfrm>
            <a:off x="3204000" y="2592000"/>
            <a:ext cx="360" cy="1008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1008000" rIns="99360" bIns="1008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280" name="Группа 279"/>
          <p:cNvGrpSpPr/>
          <p:nvPr/>
        </p:nvGrpSpPr>
        <p:grpSpPr>
          <a:xfrm>
            <a:off x="2520000" y="3384000"/>
            <a:ext cx="459720" cy="243000"/>
            <a:chOff x="2520000" y="3384000"/>
            <a:chExt cx="459720" cy="243000"/>
          </a:xfrm>
        </p:grpSpPr>
        <p:sp>
          <p:nvSpPr>
            <p:cNvPr id="281" name="Прямоугольник 280"/>
            <p:cNvSpPr/>
            <p:nvPr/>
          </p:nvSpPr>
          <p:spPr>
            <a:xfrm>
              <a:off x="2556000" y="3384000"/>
              <a:ext cx="423720" cy="222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0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45</a:t>
              </a:r>
              <a:r>
                <a:rPr lang="ru-RU" sz="1000" b="1" strike="noStrike" spc="-1" baseline="33000">
                  <a:solidFill>
                    <a:srgbClr val="BF0041"/>
                  </a:solidFill>
                  <a:latin typeface="Arial"/>
                  <a:ea typeface="DejaVu Sans"/>
                </a:rPr>
                <a:t>0</a:t>
              </a:r>
              <a:endParaRPr lang="ru-RU" sz="1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2" name="Дуга 281"/>
            <p:cNvSpPr/>
            <p:nvPr/>
          </p:nvSpPr>
          <p:spPr>
            <a:xfrm>
              <a:off x="2520000" y="3528000"/>
              <a:ext cx="99000" cy="99000"/>
            </a:xfrm>
            <a:prstGeom prst="arc">
              <a:avLst>
                <a:gd name="adj1" fmla="val 16120488"/>
                <a:gd name="adj2" fmla="val 1670980"/>
              </a:avLst>
            </a:prstGeom>
            <a:noFill/>
            <a:ln w="1080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72720" rIns="95400" bIns="7272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283" name="Группа 282"/>
          <p:cNvGrpSpPr/>
          <p:nvPr/>
        </p:nvGrpSpPr>
        <p:grpSpPr>
          <a:xfrm>
            <a:off x="3672000" y="3852000"/>
            <a:ext cx="850680" cy="335160"/>
            <a:chOff x="3672000" y="3852000"/>
            <a:chExt cx="850680" cy="335160"/>
          </a:xfrm>
        </p:grpSpPr>
        <p:sp>
          <p:nvSpPr>
            <p:cNvPr id="284" name="Прямоугольник 283"/>
            <p:cNvSpPr/>
            <p:nvPr/>
          </p:nvSpPr>
          <p:spPr>
            <a:xfrm>
              <a:off x="3672000" y="3852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5" name="Скругленный прямоугольник 284"/>
            <p:cNvSpPr/>
            <p:nvPr/>
          </p:nvSpPr>
          <p:spPr>
            <a:xfrm>
              <a:off x="4140000" y="3888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286" name="Прямоугольник 285"/>
          <p:cNvSpPr/>
          <p:nvPr/>
        </p:nvSpPr>
        <p:spPr>
          <a:xfrm>
            <a:off x="2736000" y="3636000"/>
            <a:ext cx="270000" cy="28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6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7" name="Прямая соединительная линия 286"/>
          <p:cNvSpPr/>
          <p:nvPr/>
        </p:nvSpPr>
        <p:spPr>
          <a:xfrm flipH="1">
            <a:off x="4896000" y="3564000"/>
            <a:ext cx="1368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88" name="Прямоугольник 287"/>
          <p:cNvSpPr/>
          <p:nvPr/>
        </p:nvSpPr>
        <p:spPr>
          <a:xfrm>
            <a:off x="4896000" y="3420000"/>
            <a:ext cx="138240" cy="138240"/>
          </a:xfrm>
          <a:prstGeom prst="rect">
            <a:avLst/>
          </a:prstGeom>
          <a:solidFill>
            <a:srgbClr val="FFFFFF"/>
          </a:solidFill>
          <a:ln w="10800">
            <a:solidFill>
              <a:srgbClr val="1F4E7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138960" rIns="95400" bIns="13896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289" name="Группа 288"/>
          <p:cNvGrpSpPr/>
          <p:nvPr/>
        </p:nvGrpSpPr>
        <p:grpSpPr>
          <a:xfrm>
            <a:off x="5868000" y="3852000"/>
            <a:ext cx="850680" cy="335160"/>
            <a:chOff x="5868000" y="3852000"/>
            <a:chExt cx="850680" cy="335160"/>
          </a:xfrm>
        </p:grpSpPr>
        <p:sp>
          <p:nvSpPr>
            <p:cNvPr id="290" name="Прямоугольник 289"/>
            <p:cNvSpPr/>
            <p:nvPr/>
          </p:nvSpPr>
          <p:spPr>
            <a:xfrm>
              <a:off x="5868000" y="3852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1" name="Скругленный прямоугольник 290"/>
            <p:cNvSpPr/>
            <p:nvPr/>
          </p:nvSpPr>
          <p:spPr>
            <a:xfrm>
              <a:off x="6336000" y="3888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292" name="Прямоугольник 291"/>
          <p:cNvSpPr/>
          <p:nvPr/>
        </p:nvSpPr>
        <p:spPr>
          <a:xfrm>
            <a:off x="3636000" y="3636000"/>
            <a:ext cx="534960" cy="28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14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3" name="Прямоугольник 292"/>
          <p:cNvSpPr/>
          <p:nvPr/>
        </p:nvSpPr>
        <p:spPr>
          <a:xfrm>
            <a:off x="936000" y="3564000"/>
            <a:ext cx="534960" cy="28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14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4" name="Прямая соединительная линия 293"/>
          <p:cNvSpPr/>
          <p:nvPr/>
        </p:nvSpPr>
        <p:spPr>
          <a:xfrm>
            <a:off x="4896000" y="2556000"/>
            <a:ext cx="1368000" cy="1008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95" name="Прямая соединительная линия 294"/>
          <p:cNvSpPr/>
          <p:nvPr/>
        </p:nvSpPr>
        <p:spPr>
          <a:xfrm>
            <a:off x="4896000" y="2556000"/>
            <a:ext cx="360" cy="1008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1008000" rIns="99360" bIns="1008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96" name="Прямоугольник 295"/>
          <p:cNvSpPr/>
          <p:nvPr/>
        </p:nvSpPr>
        <p:spPr>
          <a:xfrm>
            <a:off x="5400000" y="3564000"/>
            <a:ext cx="534960" cy="28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12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7" name="Прямоугольник 296"/>
          <p:cNvSpPr/>
          <p:nvPr/>
        </p:nvSpPr>
        <p:spPr>
          <a:xfrm>
            <a:off x="5760000" y="3348000"/>
            <a:ext cx="423720" cy="222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000" b="1" strike="noStrike" spc="-1">
                <a:solidFill>
                  <a:srgbClr val="BF0041"/>
                </a:solidFill>
                <a:latin typeface="Arial"/>
                <a:ea typeface="DejaVu Sans"/>
              </a:rPr>
              <a:t>45</a:t>
            </a:r>
            <a:r>
              <a:rPr lang="ru-RU" sz="1000" b="1" strike="noStrike" spc="-1" baseline="33000">
                <a:solidFill>
                  <a:srgbClr val="BF0041"/>
                </a:solidFill>
                <a:latin typeface="Arial"/>
                <a:ea typeface="DejaVu Sans"/>
              </a:rPr>
              <a:t>0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8" name="Дуга 297"/>
          <p:cNvSpPr/>
          <p:nvPr/>
        </p:nvSpPr>
        <p:spPr>
          <a:xfrm rot="15300000">
            <a:off x="6044760" y="3487680"/>
            <a:ext cx="139680" cy="100800"/>
          </a:xfrm>
          <a:prstGeom prst="arc">
            <a:avLst>
              <a:gd name="adj1" fmla="val 16120488"/>
              <a:gd name="adj2" fmla="val 1670980"/>
            </a:avLst>
          </a:prstGeom>
          <a:noFill/>
          <a:ln w="108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80640" rIns="95400" bIns="8064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299" name="Группа 298"/>
          <p:cNvGrpSpPr/>
          <p:nvPr/>
        </p:nvGrpSpPr>
        <p:grpSpPr>
          <a:xfrm>
            <a:off x="496800" y="2628000"/>
            <a:ext cx="1446840" cy="1008000"/>
            <a:chOff x="496800" y="2628000"/>
            <a:chExt cx="1446840" cy="1008000"/>
          </a:xfrm>
        </p:grpSpPr>
        <p:sp>
          <p:nvSpPr>
            <p:cNvPr id="300" name="Прямая соединительная линия 299"/>
            <p:cNvSpPr/>
            <p:nvPr/>
          </p:nvSpPr>
          <p:spPr>
            <a:xfrm flipV="1">
              <a:off x="499320" y="2628000"/>
              <a:ext cx="360" cy="100764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0" rIns="99360" bIns="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301" name="Прямая соединительная линия 300"/>
            <p:cNvSpPr/>
            <p:nvPr/>
          </p:nvSpPr>
          <p:spPr>
            <a:xfrm>
              <a:off x="496800" y="3635640"/>
              <a:ext cx="1446840" cy="36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0" rIns="99360" bIns="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302" name="Прямая соединительная линия 301"/>
            <p:cNvSpPr/>
            <p:nvPr/>
          </p:nvSpPr>
          <p:spPr>
            <a:xfrm>
              <a:off x="497880" y="2628000"/>
              <a:ext cx="1443960" cy="100764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0" rIns="99360" bIns="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303" name="Прямоугольник 302"/>
          <p:cNvSpPr/>
          <p:nvPr/>
        </p:nvSpPr>
        <p:spPr>
          <a:xfrm>
            <a:off x="180000" y="2952000"/>
            <a:ext cx="439560" cy="403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11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04" name="Группа 303"/>
          <p:cNvGrpSpPr/>
          <p:nvPr/>
        </p:nvGrpSpPr>
        <p:grpSpPr>
          <a:xfrm>
            <a:off x="1404000" y="5508000"/>
            <a:ext cx="850680" cy="335160"/>
            <a:chOff x="1404000" y="5508000"/>
            <a:chExt cx="850680" cy="335160"/>
          </a:xfrm>
        </p:grpSpPr>
        <p:sp>
          <p:nvSpPr>
            <p:cNvPr id="305" name="Прямоугольник 304"/>
            <p:cNvSpPr/>
            <p:nvPr/>
          </p:nvSpPr>
          <p:spPr>
            <a:xfrm>
              <a:off x="1404000" y="5508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06" name="Скругленный прямоугольник 305"/>
            <p:cNvSpPr/>
            <p:nvPr/>
          </p:nvSpPr>
          <p:spPr>
            <a:xfrm>
              <a:off x="1872000" y="5544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307" name="Группа 306"/>
          <p:cNvGrpSpPr/>
          <p:nvPr/>
        </p:nvGrpSpPr>
        <p:grpSpPr>
          <a:xfrm>
            <a:off x="3672000" y="5508000"/>
            <a:ext cx="850680" cy="335160"/>
            <a:chOff x="3672000" y="5508000"/>
            <a:chExt cx="850680" cy="335160"/>
          </a:xfrm>
        </p:grpSpPr>
        <p:sp>
          <p:nvSpPr>
            <p:cNvPr id="308" name="Прямоугольник 307"/>
            <p:cNvSpPr/>
            <p:nvPr/>
          </p:nvSpPr>
          <p:spPr>
            <a:xfrm>
              <a:off x="3672000" y="5508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09" name="Скругленный прямоугольник 308"/>
            <p:cNvSpPr/>
            <p:nvPr/>
          </p:nvSpPr>
          <p:spPr>
            <a:xfrm>
              <a:off x="4140000" y="5544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310" name="Группа 309"/>
          <p:cNvGrpSpPr/>
          <p:nvPr/>
        </p:nvGrpSpPr>
        <p:grpSpPr>
          <a:xfrm>
            <a:off x="5868000" y="5508000"/>
            <a:ext cx="850680" cy="335160"/>
            <a:chOff x="5868000" y="5508000"/>
            <a:chExt cx="850680" cy="335160"/>
          </a:xfrm>
        </p:grpSpPr>
        <p:sp>
          <p:nvSpPr>
            <p:cNvPr id="311" name="Прямоугольник 310"/>
            <p:cNvSpPr/>
            <p:nvPr/>
          </p:nvSpPr>
          <p:spPr>
            <a:xfrm>
              <a:off x="5868000" y="5508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2" name="Скругленный прямоугольник 311"/>
            <p:cNvSpPr/>
            <p:nvPr/>
          </p:nvSpPr>
          <p:spPr>
            <a:xfrm>
              <a:off x="6336000" y="5544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313" name="Прямая соединительная линия 312"/>
          <p:cNvSpPr/>
          <p:nvPr/>
        </p:nvSpPr>
        <p:spPr>
          <a:xfrm>
            <a:off x="828000" y="4608000"/>
            <a:ext cx="1368000" cy="684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14" name="Прямая соединительная линия 313"/>
          <p:cNvSpPr/>
          <p:nvPr/>
        </p:nvSpPr>
        <p:spPr>
          <a:xfrm flipH="1">
            <a:off x="2880000" y="5292000"/>
            <a:ext cx="1080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15" name="Прямая соединительная линия 314"/>
          <p:cNvSpPr/>
          <p:nvPr/>
        </p:nvSpPr>
        <p:spPr>
          <a:xfrm>
            <a:off x="5364000" y="4572000"/>
            <a:ext cx="828000" cy="68328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16" name="Скругленный прямоугольник 315"/>
          <p:cNvSpPr/>
          <p:nvPr/>
        </p:nvSpPr>
        <p:spPr>
          <a:xfrm>
            <a:off x="144360" y="1008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1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7" name="Прямоугольник 316"/>
          <p:cNvSpPr/>
          <p:nvPr/>
        </p:nvSpPr>
        <p:spPr>
          <a:xfrm>
            <a:off x="432000" y="972000"/>
            <a:ext cx="4467600" cy="250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Заполни таблицу: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8" name="Прямая соединительная линия 317"/>
          <p:cNvSpPr/>
          <p:nvPr/>
        </p:nvSpPr>
        <p:spPr>
          <a:xfrm>
            <a:off x="2376000" y="1116000"/>
            <a:ext cx="360" cy="864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864000" rIns="99360" bIns="864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aphicFrame>
        <p:nvGraphicFramePr>
          <p:cNvPr id="319" name="Таблица 318"/>
          <p:cNvGraphicFramePr/>
          <p:nvPr/>
        </p:nvGraphicFramePr>
        <p:xfrm>
          <a:off x="3243240" y="1063440"/>
          <a:ext cx="2094480" cy="1112520"/>
        </p:xfrm>
        <a:graphic>
          <a:graphicData uri="http://schemas.openxmlformats.org/drawingml/2006/table">
            <a:tbl>
              <a:tblPr/>
              <a:tblGrid>
                <a:gridCol w="744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0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1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BF0041"/>
                          </a:solidFill>
                          <a:latin typeface="Arial"/>
                        </a:rPr>
                        <a:t>a</a:t>
                      </a:r>
                      <a:endParaRPr lang="ru-RU" sz="13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BF0041"/>
                          </a:solidFill>
                          <a:latin typeface="Arial"/>
                        </a:rPr>
                        <a:t>h</a:t>
                      </a:r>
                      <a:endParaRPr lang="ru-RU" sz="13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BF0041"/>
                          </a:solidFill>
                          <a:latin typeface="Arial"/>
                        </a:rPr>
                        <a:t>S</a:t>
                      </a:r>
                      <a:endParaRPr lang="ru-RU" sz="13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 4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20" name="Группа 319"/>
          <p:cNvGrpSpPr/>
          <p:nvPr/>
        </p:nvGrpSpPr>
        <p:grpSpPr>
          <a:xfrm>
            <a:off x="1152000" y="1116000"/>
            <a:ext cx="1872000" cy="864360"/>
            <a:chOff x="1152000" y="1116000"/>
            <a:chExt cx="1872000" cy="864360"/>
          </a:xfrm>
        </p:grpSpPr>
        <p:sp>
          <p:nvSpPr>
            <p:cNvPr id="321" name="Прямая соединительная линия 320"/>
            <p:cNvSpPr/>
            <p:nvPr/>
          </p:nvSpPr>
          <p:spPr>
            <a:xfrm flipH="1">
              <a:off x="1152000" y="1116000"/>
              <a:ext cx="1224000" cy="86400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322" name="Прямая соединительная линия 321"/>
            <p:cNvSpPr/>
            <p:nvPr/>
          </p:nvSpPr>
          <p:spPr>
            <a:xfrm>
              <a:off x="2376000" y="1116000"/>
              <a:ext cx="648000" cy="86400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323" name="Прямая соединительная линия 322"/>
            <p:cNvSpPr/>
            <p:nvPr/>
          </p:nvSpPr>
          <p:spPr>
            <a:xfrm>
              <a:off x="1188000" y="1980000"/>
              <a:ext cx="1836000" cy="36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0" rIns="99360" bIns="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324" name="Прямоугольник 323"/>
          <p:cNvSpPr/>
          <p:nvPr/>
        </p:nvSpPr>
        <p:spPr>
          <a:xfrm>
            <a:off x="180000" y="1404000"/>
            <a:ext cx="1437480" cy="53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BF0041"/>
                </a:solidFill>
                <a:latin typeface="Arial"/>
                <a:ea typeface="DejaVu Sans"/>
              </a:rPr>
              <a:t>S </a:t>
            </a:r>
            <a:r>
              <a:rPr lang="ru-RU" sz="1000" b="0" strike="noStrike" spc="-1">
                <a:solidFill>
                  <a:srgbClr val="000000"/>
                </a:solidFill>
                <a:latin typeface="Arial"/>
                <a:ea typeface="DejaVu Sans"/>
              </a:rPr>
              <a:t>- площадь,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BF0041"/>
                </a:solidFill>
                <a:latin typeface="Arial"/>
                <a:ea typeface="DejaVu Sans"/>
              </a:rPr>
              <a:t>а</a:t>
            </a:r>
            <a:r>
              <a:rPr lang="ru-RU" sz="1000" b="0" strike="noStrike" spc="-1">
                <a:solidFill>
                  <a:srgbClr val="000000"/>
                </a:solidFill>
                <a:latin typeface="Arial"/>
                <a:ea typeface="DejaVu Sans"/>
              </a:rPr>
              <a:t> - основание, 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BF0041"/>
                </a:solidFill>
                <a:latin typeface="Arial"/>
                <a:ea typeface="DejaVu Sans"/>
              </a:rPr>
              <a:t>h</a:t>
            </a:r>
            <a:r>
              <a:rPr lang="ru-RU" sz="1000" b="1" strike="noStrike" spc="-1">
                <a:solidFill>
                  <a:srgbClr val="BF0041"/>
                </a:solidFill>
                <a:latin typeface="Arial"/>
                <a:ea typeface="DejaVu Sans"/>
              </a:rPr>
              <a:t> </a:t>
            </a:r>
            <a:r>
              <a:rPr lang="ru-RU" sz="1000" b="0" strike="noStrike" spc="-1">
                <a:solidFill>
                  <a:srgbClr val="000000"/>
                </a:solidFill>
                <a:latin typeface="Arial"/>
                <a:ea typeface="DejaVu Sans"/>
              </a:rPr>
              <a:t>- высота.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25" name="Рисунок 324"/>
          <p:cNvPicPr/>
          <p:nvPr/>
        </p:nvPicPr>
        <p:blipFill>
          <a:blip r:embed="rId3"/>
          <a:stretch/>
        </p:blipFill>
        <p:spPr>
          <a:xfrm>
            <a:off x="5754960" y="1080000"/>
            <a:ext cx="722520" cy="1077480"/>
          </a:xfrm>
          <a:prstGeom prst="rect">
            <a:avLst/>
          </a:prstGeom>
          <a:ln w="0">
            <a:noFill/>
          </a:ln>
        </p:spPr>
      </p:pic>
      <p:sp>
        <p:nvSpPr>
          <p:cNvPr id="326" name="Прямая соединительная линия 325"/>
          <p:cNvSpPr/>
          <p:nvPr/>
        </p:nvSpPr>
        <p:spPr>
          <a:xfrm flipH="1">
            <a:off x="540000" y="4608000"/>
            <a:ext cx="288000" cy="684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27" name="Прямая соединительная линия 326"/>
          <p:cNvSpPr/>
          <p:nvPr/>
        </p:nvSpPr>
        <p:spPr>
          <a:xfrm flipH="1">
            <a:off x="540000" y="5292000"/>
            <a:ext cx="1656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28" name="Прямая соединительная линия 327"/>
          <p:cNvSpPr/>
          <p:nvPr/>
        </p:nvSpPr>
        <p:spPr>
          <a:xfrm>
            <a:off x="2880000" y="4608000"/>
            <a:ext cx="360" cy="69264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29" name="Прямая соединительная линия 328"/>
          <p:cNvSpPr/>
          <p:nvPr/>
        </p:nvSpPr>
        <p:spPr>
          <a:xfrm>
            <a:off x="2880000" y="4608000"/>
            <a:ext cx="1080000" cy="684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30" name="Прямая соединительная линия 329"/>
          <p:cNvSpPr/>
          <p:nvPr/>
        </p:nvSpPr>
        <p:spPr>
          <a:xfrm flipV="1">
            <a:off x="4824000" y="5256000"/>
            <a:ext cx="1368000" cy="288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31" name="Прямая соединительная линия 330"/>
          <p:cNvSpPr/>
          <p:nvPr/>
        </p:nvSpPr>
        <p:spPr>
          <a:xfrm flipV="1">
            <a:off x="4824000" y="4572000"/>
            <a:ext cx="540000" cy="97128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32" name="Прямоугольник 331"/>
          <p:cNvSpPr/>
          <p:nvPr/>
        </p:nvSpPr>
        <p:spPr>
          <a:xfrm>
            <a:off x="108000" y="8964000"/>
            <a:ext cx="6651720" cy="8254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333" name="Группа 332"/>
          <p:cNvGrpSpPr/>
          <p:nvPr/>
        </p:nvGrpSpPr>
        <p:grpSpPr>
          <a:xfrm>
            <a:off x="178200" y="9023760"/>
            <a:ext cx="6472080" cy="731520"/>
            <a:chOff x="178200" y="9023760"/>
            <a:chExt cx="6472080" cy="731520"/>
          </a:xfrm>
        </p:grpSpPr>
        <p:graphicFrame>
          <p:nvGraphicFramePr>
            <p:cNvPr id="334" name="Таблица 333"/>
            <p:cNvGraphicFramePr/>
            <p:nvPr/>
          </p:nvGraphicFramePr>
          <p:xfrm>
            <a:off x="178200" y="9023760"/>
            <a:ext cx="2779200" cy="731520"/>
          </p:xfrm>
          <a:graphic>
            <a:graphicData uri="http://schemas.openxmlformats.org/drawingml/2006/table">
              <a:tbl>
                <a:tblPr/>
                <a:tblGrid>
                  <a:gridCol w="10530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36036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34956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36216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349200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304920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</a:tblGrid>
                <a:tr h="20844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№ задания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1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2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4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5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0844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Баллы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2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20844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Результат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</a:tbl>
            </a:graphicData>
          </a:graphic>
        </p:graphicFrame>
        <p:graphicFrame>
          <p:nvGraphicFramePr>
            <p:cNvPr id="335" name="Таблица 334"/>
            <p:cNvGraphicFramePr/>
            <p:nvPr/>
          </p:nvGraphicFramePr>
          <p:xfrm>
            <a:off x="3179160" y="9200520"/>
            <a:ext cx="2520000" cy="487680"/>
          </p:xfrm>
          <a:graphic>
            <a:graphicData uri="http://schemas.openxmlformats.org/drawingml/2006/table">
              <a:tbl>
                <a:tblPr/>
                <a:tblGrid>
                  <a:gridCol w="95004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53064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50652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53280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</a:tblGrid>
                <a:tr h="23580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Оценка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4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5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3580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50938A"/>
                            </a:solidFill>
                            <a:latin typeface="Arial"/>
                          </a:rPr>
                          <a:t>Баллы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50938A"/>
                            </a:solidFill>
                            <a:latin typeface="Arial"/>
                          </a:rPr>
                          <a:t>7-9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50938A"/>
                            </a:solidFill>
                            <a:latin typeface="Arial"/>
                          </a:rPr>
                          <a:t>10-12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50938A"/>
                            </a:solidFill>
                            <a:latin typeface="Arial"/>
                          </a:rPr>
                          <a:t>13-14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36" name="Скругленный прямоугольник 335"/>
            <p:cNvSpPr/>
            <p:nvPr/>
          </p:nvSpPr>
          <p:spPr>
            <a:xfrm>
              <a:off x="5830200" y="9216360"/>
              <a:ext cx="820080" cy="46008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50938A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337" name="Прямоугольник 336"/>
          <p:cNvSpPr/>
          <p:nvPr/>
        </p:nvSpPr>
        <p:spPr>
          <a:xfrm>
            <a:off x="108000" y="5940000"/>
            <a:ext cx="6651720" cy="10396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38" name="Прямоугольник 337"/>
          <p:cNvSpPr/>
          <p:nvPr/>
        </p:nvSpPr>
        <p:spPr>
          <a:xfrm>
            <a:off x="108000" y="7092000"/>
            <a:ext cx="6651720" cy="17614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39" name="Скругленный прямоугольник 338"/>
          <p:cNvSpPr/>
          <p:nvPr/>
        </p:nvSpPr>
        <p:spPr>
          <a:xfrm>
            <a:off x="144000" y="5976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4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0" name="Скругленный прямоугольник 339"/>
          <p:cNvSpPr/>
          <p:nvPr/>
        </p:nvSpPr>
        <p:spPr>
          <a:xfrm>
            <a:off x="144000" y="7128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5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1" name="Прямоугольник 340"/>
          <p:cNvSpPr/>
          <p:nvPr/>
        </p:nvSpPr>
        <p:spPr>
          <a:xfrm>
            <a:off x="1764000" y="5940000"/>
            <a:ext cx="5039280" cy="600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Две стороны треугольника равны 8см и 22см. Высота, проведенная к большей стороне, равна 12см. Найди высоту, проведенную к меньшей из данных сторон.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42" name="Группа 341"/>
          <p:cNvGrpSpPr/>
          <p:nvPr/>
        </p:nvGrpSpPr>
        <p:grpSpPr>
          <a:xfrm>
            <a:off x="5292000" y="6696000"/>
            <a:ext cx="896040" cy="2156760"/>
            <a:chOff x="5292000" y="6696000"/>
            <a:chExt cx="896040" cy="2156760"/>
          </a:xfrm>
        </p:grpSpPr>
        <p:sp>
          <p:nvSpPr>
            <p:cNvPr id="343" name="Прямоугольник 342"/>
            <p:cNvSpPr/>
            <p:nvPr/>
          </p:nvSpPr>
          <p:spPr>
            <a:xfrm>
              <a:off x="5328000" y="8568000"/>
              <a:ext cx="860040" cy="2847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4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Ответ</a:t>
              </a:r>
              <a:r>
                <a:rPr lang="ru-RU" sz="1400" b="0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:</a:t>
              </a:r>
              <a:endParaRPr lang="ru-RU" sz="1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4" name="Прямоугольник 343"/>
            <p:cNvSpPr/>
            <p:nvPr/>
          </p:nvSpPr>
          <p:spPr>
            <a:xfrm>
              <a:off x="5292000" y="6696000"/>
              <a:ext cx="860040" cy="2847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4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Ответ</a:t>
              </a:r>
              <a:r>
                <a:rPr lang="ru-RU" sz="1400" b="0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:</a:t>
              </a:r>
              <a:endParaRPr lang="ru-RU" sz="1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345" name="Прямоугольник 344"/>
          <p:cNvSpPr/>
          <p:nvPr/>
        </p:nvSpPr>
        <p:spPr>
          <a:xfrm>
            <a:off x="1764000" y="7056000"/>
            <a:ext cx="5001840" cy="600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Основание равнобедренного треугольника равно 16см,а угол при основании равен 30</a:t>
            </a:r>
            <a:r>
              <a:rPr lang="ru-RU" sz="1200" b="0" strike="noStrike" spc="-1" baseline="33000">
                <a:solidFill>
                  <a:srgbClr val="000000"/>
                </a:solidFill>
                <a:latin typeface="Arial"/>
                <a:ea typeface="DejaVu Sans"/>
              </a:rPr>
              <a:t>0</a:t>
            </a: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. Найди площадь данного треуольника, если его периметр равен 40см.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46" name="Группа 345"/>
          <p:cNvGrpSpPr/>
          <p:nvPr/>
        </p:nvGrpSpPr>
        <p:grpSpPr>
          <a:xfrm>
            <a:off x="216000" y="6084000"/>
            <a:ext cx="1548000" cy="648000"/>
            <a:chOff x="216000" y="6084000"/>
            <a:chExt cx="1548000" cy="648000"/>
          </a:xfrm>
        </p:grpSpPr>
        <p:sp>
          <p:nvSpPr>
            <p:cNvPr id="347" name="Прямая соединительная линия 346"/>
            <p:cNvSpPr/>
            <p:nvPr/>
          </p:nvSpPr>
          <p:spPr>
            <a:xfrm flipH="1">
              <a:off x="216000" y="6084000"/>
              <a:ext cx="1012320" cy="64764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348" name="Прямая соединительная линия 347"/>
            <p:cNvSpPr/>
            <p:nvPr/>
          </p:nvSpPr>
          <p:spPr>
            <a:xfrm>
              <a:off x="1228320" y="6084000"/>
              <a:ext cx="535680" cy="64764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349" name="Прямая соединительная линия 348"/>
            <p:cNvSpPr/>
            <p:nvPr/>
          </p:nvSpPr>
          <p:spPr>
            <a:xfrm>
              <a:off x="245880" y="6731640"/>
              <a:ext cx="1518120" cy="36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0" rIns="99360" bIns="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350" name="Равнобедренный треугольник 349"/>
          <p:cNvSpPr/>
          <p:nvPr/>
        </p:nvSpPr>
        <p:spPr>
          <a:xfrm>
            <a:off x="288000" y="7488000"/>
            <a:ext cx="2591280" cy="107928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0800">
            <a:solidFill>
              <a:srgbClr val="1F4E7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50400" rIns="95400" bIns="50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51" name="Прямоугольник 350"/>
          <p:cNvSpPr/>
          <p:nvPr/>
        </p:nvSpPr>
        <p:spPr>
          <a:xfrm>
            <a:off x="3456000" y="1332000"/>
            <a:ext cx="29268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5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2" name="Прямоугольник 351"/>
          <p:cNvSpPr/>
          <p:nvPr/>
        </p:nvSpPr>
        <p:spPr>
          <a:xfrm>
            <a:off x="4176000" y="1620000"/>
            <a:ext cx="29268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6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3" name="Прямоугольник 352"/>
          <p:cNvSpPr/>
          <p:nvPr/>
        </p:nvSpPr>
        <p:spPr>
          <a:xfrm>
            <a:off x="4860000" y="1872000"/>
            <a:ext cx="40572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18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4" name="Прямоугольник 353"/>
          <p:cNvSpPr/>
          <p:nvPr/>
        </p:nvSpPr>
        <p:spPr>
          <a:xfrm>
            <a:off x="1872000" y="3852000"/>
            <a:ext cx="40572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77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5" name="Прямоугольник 354"/>
          <p:cNvSpPr/>
          <p:nvPr/>
        </p:nvSpPr>
        <p:spPr>
          <a:xfrm>
            <a:off x="4140000" y="3852000"/>
            <a:ext cx="40572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60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6" name="Прямоугольник 355"/>
          <p:cNvSpPr/>
          <p:nvPr/>
        </p:nvSpPr>
        <p:spPr>
          <a:xfrm>
            <a:off x="6336000" y="3852000"/>
            <a:ext cx="40572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72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7" name="Прямоугольник 356"/>
          <p:cNvSpPr/>
          <p:nvPr/>
        </p:nvSpPr>
        <p:spPr>
          <a:xfrm>
            <a:off x="1872360" y="5508000"/>
            <a:ext cx="40572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30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8" name="Прямоугольник 357"/>
          <p:cNvSpPr/>
          <p:nvPr/>
        </p:nvSpPr>
        <p:spPr>
          <a:xfrm>
            <a:off x="4104000" y="5508000"/>
            <a:ext cx="40572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20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9" name="Прямоугольник 358"/>
          <p:cNvSpPr/>
          <p:nvPr/>
        </p:nvSpPr>
        <p:spPr>
          <a:xfrm>
            <a:off x="6336360" y="5508000"/>
            <a:ext cx="40572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31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0" name="Прямоугольник 359"/>
          <p:cNvSpPr/>
          <p:nvPr/>
        </p:nvSpPr>
        <p:spPr>
          <a:xfrm>
            <a:off x="5976000" y="6696000"/>
            <a:ext cx="66780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33см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1" name="Прямоугольник 360"/>
          <p:cNvSpPr/>
          <p:nvPr/>
        </p:nvSpPr>
        <p:spPr>
          <a:xfrm>
            <a:off x="5976360" y="8568000"/>
            <a:ext cx="73332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48см</a:t>
            </a:r>
            <a:r>
              <a:rPr lang="ru-RU" sz="1600" b="1" strike="noStrike" spc="-1" baseline="33000">
                <a:solidFill>
                  <a:srgbClr val="158466"/>
                </a:solidFill>
                <a:latin typeface="Arial"/>
                <a:ea typeface="DejaVu Sans"/>
              </a:rPr>
              <a:t>2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Прямоугольник 361"/>
          <p:cNvSpPr/>
          <p:nvPr/>
        </p:nvSpPr>
        <p:spPr>
          <a:xfrm>
            <a:off x="0" y="720"/>
            <a:ext cx="6867720" cy="9929520"/>
          </a:xfrm>
          <a:prstGeom prst="rect">
            <a:avLst/>
          </a:prstGeom>
          <a:solidFill>
            <a:srgbClr val="5983B0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63" name="Прямоугольник 362"/>
          <p:cNvSpPr/>
          <p:nvPr/>
        </p:nvSpPr>
        <p:spPr>
          <a:xfrm>
            <a:off x="108000" y="972000"/>
            <a:ext cx="6651720" cy="12574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64" name="Прямоугольник 363"/>
          <p:cNvSpPr/>
          <p:nvPr/>
        </p:nvSpPr>
        <p:spPr>
          <a:xfrm>
            <a:off x="108000" y="2340000"/>
            <a:ext cx="6651720" cy="18334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65" name="Скругленный прямоугольник 364"/>
          <p:cNvSpPr/>
          <p:nvPr/>
        </p:nvSpPr>
        <p:spPr>
          <a:xfrm>
            <a:off x="144000" y="2376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2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6" name="Прямоугольник 365"/>
          <p:cNvSpPr/>
          <p:nvPr/>
        </p:nvSpPr>
        <p:spPr>
          <a:xfrm>
            <a:off x="2592000" y="1836000"/>
            <a:ext cx="138240" cy="138240"/>
          </a:xfrm>
          <a:prstGeom prst="rect">
            <a:avLst/>
          </a:prstGeom>
          <a:solidFill>
            <a:srgbClr val="FFFFFF"/>
          </a:solidFill>
          <a:ln w="10800">
            <a:solidFill>
              <a:srgbClr val="1F4E7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138960" rIns="95400" bIns="13896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67" name="Прямоугольник 366"/>
          <p:cNvSpPr/>
          <p:nvPr/>
        </p:nvSpPr>
        <p:spPr>
          <a:xfrm>
            <a:off x="1872000" y="1944000"/>
            <a:ext cx="273960" cy="284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2A6099"/>
                </a:solidFill>
                <a:latin typeface="Arial"/>
                <a:ea typeface="DejaVu Sans"/>
              </a:rPr>
              <a:t>a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8" name="Прямоугольник 367"/>
          <p:cNvSpPr/>
          <p:nvPr/>
        </p:nvSpPr>
        <p:spPr>
          <a:xfrm>
            <a:off x="2736000" y="1404000"/>
            <a:ext cx="283320" cy="284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2A6099"/>
                </a:solidFill>
                <a:latin typeface="Arial"/>
                <a:ea typeface="DejaVu Sans"/>
              </a:rPr>
              <a:t>b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9" name="Прямоугольник 368"/>
          <p:cNvSpPr/>
          <p:nvPr/>
        </p:nvSpPr>
        <p:spPr>
          <a:xfrm>
            <a:off x="432000" y="2340000"/>
            <a:ext cx="4467600" cy="250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Найди площадь треугольника.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0" name="Прямоугольник 369"/>
          <p:cNvSpPr/>
          <p:nvPr/>
        </p:nvSpPr>
        <p:spPr>
          <a:xfrm>
            <a:off x="108000" y="4284000"/>
            <a:ext cx="6651720" cy="154512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371" name="Группа 370"/>
          <p:cNvGrpSpPr/>
          <p:nvPr/>
        </p:nvGrpSpPr>
        <p:grpSpPr>
          <a:xfrm>
            <a:off x="425880" y="4520160"/>
            <a:ext cx="6013800" cy="1254600"/>
            <a:chOff x="425880" y="4520160"/>
            <a:chExt cx="6013800" cy="1254600"/>
          </a:xfrm>
        </p:grpSpPr>
        <p:pic>
          <p:nvPicPr>
            <p:cNvPr id="372" name="Рисунок 371"/>
            <p:cNvPicPr/>
            <p:nvPr/>
          </p:nvPicPr>
          <p:blipFill>
            <a:blip r:embed="rId2"/>
            <a:stretch/>
          </p:blipFill>
          <p:spPr>
            <a:xfrm>
              <a:off x="425880" y="4520160"/>
              <a:ext cx="1866240" cy="12405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73" name="Рисунок 372"/>
            <p:cNvPicPr/>
            <p:nvPr/>
          </p:nvPicPr>
          <p:blipFill>
            <a:blip r:embed="rId2"/>
            <a:stretch/>
          </p:blipFill>
          <p:spPr>
            <a:xfrm>
              <a:off x="2477520" y="4534200"/>
              <a:ext cx="1866240" cy="12405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74" name="Рисунок 373"/>
            <p:cNvPicPr/>
            <p:nvPr/>
          </p:nvPicPr>
          <p:blipFill>
            <a:blip r:embed="rId2"/>
            <a:stretch/>
          </p:blipFill>
          <p:spPr>
            <a:xfrm>
              <a:off x="4573440" y="4520160"/>
              <a:ext cx="1866240" cy="1240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75" name="Группа 374"/>
          <p:cNvGrpSpPr/>
          <p:nvPr/>
        </p:nvGrpSpPr>
        <p:grpSpPr>
          <a:xfrm>
            <a:off x="1404000" y="3852000"/>
            <a:ext cx="850680" cy="335160"/>
            <a:chOff x="1404000" y="3852000"/>
            <a:chExt cx="850680" cy="335160"/>
          </a:xfrm>
        </p:grpSpPr>
        <p:sp>
          <p:nvSpPr>
            <p:cNvPr id="376" name="Прямоугольник 375"/>
            <p:cNvSpPr/>
            <p:nvPr/>
          </p:nvSpPr>
          <p:spPr>
            <a:xfrm>
              <a:off x="1404000" y="3852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7" name="Скругленный прямоугольник 376"/>
            <p:cNvSpPr/>
            <p:nvPr/>
          </p:nvSpPr>
          <p:spPr>
            <a:xfrm>
              <a:off x="1872000" y="3888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378" name="Скругленный прямоугольник 377"/>
          <p:cNvSpPr/>
          <p:nvPr/>
        </p:nvSpPr>
        <p:spPr>
          <a:xfrm>
            <a:off x="144000" y="4320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3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9" name="Прямая соединительная линия 378"/>
          <p:cNvSpPr/>
          <p:nvPr/>
        </p:nvSpPr>
        <p:spPr>
          <a:xfrm>
            <a:off x="2304000" y="2592000"/>
            <a:ext cx="360" cy="1584000"/>
          </a:xfrm>
          <a:prstGeom prst="line">
            <a:avLst/>
          </a:prstGeom>
          <a:ln w="19080">
            <a:solidFill>
              <a:srgbClr val="69ABB7"/>
            </a:solidFill>
            <a:prstDash val="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1584000" rIns="99360" bIns="1584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80" name="Прямая соединительная линия 379"/>
          <p:cNvSpPr/>
          <p:nvPr/>
        </p:nvSpPr>
        <p:spPr>
          <a:xfrm>
            <a:off x="4572360" y="2340000"/>
            <a:ext cx="360" cy="1836000"/>
          </a:xfrm>
          <a:prstGeom prst="line">
            <a:avLst/>
          </a:prstGeom>
          <a:ln w="19080">
            <a:solidFill>
              <a:srgbClr val="69ABB7"/>
            </a:solidFill>
            <a:prstDash val="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1836000" rIns="99360" bIns="1836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81" name="Прямоугольник 380"/>
          <p:cNvSpPr/>
          <p:nvPr/>
        </p:nvSpPr>
        <p:spPr>
          <a:xfrm>
            <a:off x="432000" y="4284000"/>
            <a:ext cx="4467600" cy="250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Найди площадь треугольника, если размер клетки 1*1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2" name="Прямая соединительная линия 381"/>
          <p:cNvSpPr/>
          <p:nvPr/>
        </p:nvSpPr>
        <p:spPr>
          <a:xfrm flipH="1">
            <a:off x="2520000" y="3600000"/>
            <a:ext cx="1908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83" name="Прямоугольник 382"/>
          <p:cNvSpPr/>
          <p:nvPr/>
        </p:nvSpPr>
        <p:spPr>
          <a:xfrm>
            <a:off x="1296000" y="3492000"/>
            <a:ext cx="138240" cy="138240"/>
          </a:xfrm>
          <a:prstGeom prst="rect">
            <a:avLst/>
          </a:prstGeom>
          <a:solidFill>
            <a:srgbClr val="FFFFFF"/>
          </a:solidFill>
          <a:ln w="10800">
            <a:solidFill>
              <a:srgbClr val="1F4E7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138960" rIns="95400" bIns="13896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84" name="Полилиния 383"/>
          <p:cNvSpPr/>
          <p:nvPr/>
        </p:nvSpPr>
        <p:spPr>
          <a:xfrm rot="16200000">
            <a:off x="3421800" y="2700360"/>
            <a:ext cx="101880" cy="1905840"/>
          </a:xfrm>
          <a:custGeom>
            <a:avLst/>
            <a:gdLst>
              <a:gd name="textAreaLeft" fmla="*/ 69120 w 101880"/>
              <a:gd name="textAreaRight" fmla="*/ 108360 w 101880"/>
              <a:gd name="textAreaTop" fmla="*/ 49320 h 1905840"/>
              <a:gd name="textAreaBottom" fmla="*/ 1864440 h 190584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21600" y="0"/>
                </a:moveTo>
                <a:cubicBezTo>
                  <a:pt x="16200" y="0"/>
                  <a:pt x="10800" y="900"/>
                  <a:pt x="10800" y="1800"/>
                </a:cubicBezTo>
                <a:lnTo>
                  <a:pt x="10800" y="9000"/>
                </a:lnTo>
                <a:cubicBezTo>
                  <a:pt x="10800" y="9900"/>
                  <a:pt x="5400" y="10800"/>
                  <a:pt x="0" y="10800"/>
                </a:cubicBezTo>
                <a:cubicBezTo>
                  <a:pt x="5400" y="10800"/>
                  <a:pt x="10800" y="11700"/>
                  <a:pt x="10800" y="12600"/>
                </a:cubicBezTo>
                <a:lnTo>
                  <a:pt x="10800" y="19800"/>
                </a:lnTo>
                <a:cubicBezTo>
                  <a:pt x="10800" y="20700"/>
                  <a:pt x="16200" y="21600"/>
                  <a:pt x="21600" y="21600"/>
                </a:cubicBezTo>
              </a:path>
            </a:pathLst>
          </a:custGeom>
          <a:solidFill>
            <a:srgbClr val="FFFFFF"/>
          </a:solidFill>
          <a:ln w="0">
            <a:solidFill>
              <a:srgbClr val="1F4E79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385" name="Группа 384"/>
          <p:cNvGrpSpPr/>
          <p:nvPr/>
        </p:nvGrpSpPr>
        <p:grpSpPr>
          <a:xfrm>
            <a:off x="2520000" y="2592000"/>
            <a:ext cx="1908000" cy="1008000"/>
            <a:chOff x="2520000" y="2592000"/>
            <a:chExt cx="1908000" cy="1008000"/>
          </a:xfrm>
        </p:grpSpPr>
        <p:sp>
          <p:nvSpPr>
            <p:cNvPr id="386" name="Прямая соединительная линия 385"/>
            <p:cNvSpPr/>
            <p:nvPr/>
          </p:nvSpPr>
          <p:spPr>
            <a:xfrm>
              <a:off x="3204000" y="2592000"/>
              <a:ext cx="1224000" cy="100800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387" name="Прямая соединительная линия 386"/>
            <p:cNvSpPr/>
            <p:nvPr/>
          </p:nvSpPr>
          <p:spPr>
            <a:xfrm flipH="1">
              <a:off x="2520000" y="2592000"/>
              <a:ext cx="684000" cy="100800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388" name="Прямоугольник 387"/>
            <p:cNvSpPr/>
            <p:nvPr/>
          </p:nvSpPr>
          <p:spPr>
            <a:xfrm>
              <a:off x="3060000" y="3456000"/>
              <a:ext cx="138240" cy="138240"/>
            </a:xfrm>
            <a:prstGeom prst="rect">
              <a:avLst/>
            </a:prstGeom>
            <a:solidFill>
              <a:srgbClr val="FFFFFF"/>
            </a:solidFill>
            <a:ln w="10800">
              <a:solidFill>
                <a:srgbClr val="1F4E7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138960" rIns="95400" bIns="13896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389" name="Полилиния 388"/>
          <p:cNvSpPr/>
          <p:nvPr/>
        </p:nvSpPr>
        <p:spPr>
          <a:xfrm rot="16200000">
            <a:off x="1117800" y="2916000"/>
            <a:ext cx="101880" cy="1545840"/>
          </a:xfrm>
          <a:custGeom>
            <a:avLst/>
            <a:gdLst>
              <a:gd name="textAreaLeft" fmla="*/ 69120 w 101880"/>
              <a:gd name="textAreaRight" fmla="*/ 108360 w 101880"/>
              <a:gd name="textAreaTop" fmla="*/ 39240 h 1545840"/>
              <a:gd name="textAreaBottom" fmla="*/ 1515600 h 154584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21600" y="0"/>
                </a:moveTo>
                <a:cubicBezTo>
                  <a:pt x="16200" y="0"/>
                  <a:pt x="10800" y="900"/>
                  <a:pt x="10800" y="1800"/>
                </a:cubicBezTo>
                <a:lnTo>
                  <a:pt x="10800" y="9000"/>
                </a:lnTo>
                <a:cubicBezTo>
                  <a:pt x="10800" y="9900"/>
                  <a:pt x="5400" y="10800"/>
                  <a:pt x="0" y="10800"/>
                </a:cubicBezTo>
                <a:cubicBezTo>
                  <a:pt x="5400" y="10800"/>
                  <a:pt x="10800" y="11700"/>
                  <a:pt x="10800" y="12600"/>
                </a:cubicBezTo>
                <a:lnTo>
                  <a:pt x="10800" y="19800"/>
                </a:lnTo>
                <a:cubicBezTo>
                  <a:pt x="10800" y="20700"/>
                  <a:pt x="16200" y="21600"/>
                  <a:pt x="21600" y="21600"/>
                </a:cubicBezTo>
              </a:path>
            </a:pathLst>
          </a:custGeom>
          <a:solidFill>
            <a:srgbClr val="FFFFFF"/>
          </a:solidFill>
          <a:ln w="0">
            <a:solidFill>
              <a:srgbClr val="1F4E79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90" name="Прямая соединительная линия 389"/>
          <p:cNvSpPr/>
          <p:nvPr/>
        </p:nvSpPr>
        <p:spPr>
          <a:xfrm>
            <a:off x="3204000" y="2592000"/>
            <a:ext cx="360" cy="1008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1008000" rIns="99360" bIns="1008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91" name="Прямоугольник 390"/>
          <p:cNvSpPr/>
          <p:nvPr/>
        </p:nvSpPr>
        <p:spPr>
          <a:xfrm>
            <a:off x="4860000" y="2664000"/>
            <a:ext cx="423720" cy="222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000" b="1" strike="noStrike" spc="-1">
                <a:solidFill>
                  <a:srgbClr val="BF0041"/>
                </a:solidFill>
                <a:latin typeface="Arial"/>
                <a:ea typeface="DejaVu Sans"/>
              </a:rPr>
              <a:t>45</a:t>
            </a:r>
            <a:r>
              <a:rPr lang="ru-RU" sz="1000" b="1" strike="noStrike" spc="-1" baseline="33000">
                <a:solidFill>
                  <a:srgbClr val="BF0041"/>
                </a:solidFill>
                <a:latin typeface="Arial"/>
                <a:ea typeface="DejaVu Sans"/>
              </a:rPr>
              <a:t>0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2" name="Дуга 391"/>
          <p:cNvSpPr/>
          <p:nvPr/>
        </p:nvSpPr>
        <p:spPr>
          <a:xfrm>
            <a:off x="2520000" y="3528000"/>
            <a:ext cx="99000" cy="99000"/>
          </a:xfrm>
          <a:prstGeom prst="arc">
            <a:avLst>
              <a:gd name="adj1" fmla="val 16120488"/>
              <a:gd name="adj2" fmla="val 1670980"/>
            </a:avLst>
          </a:prstGeom>
          <a:noFill/>
          <a:ln w="108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72720" rIns="95400" bIns="7272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393" name="Группа 392"/>
          <p:cNvGrpSpPr/>
          <p:nvPr/>
        </p:nvGrpSpPr>
        <p:grpSpPr>
          <a:xfrm>
            <a:off x="3672000" y="3852000"/>
            <a:ext cx="850680" cy="335160"/>
            <a:chOff x="3672000" y="3852000"/>
            <a:chExt cx="850680" cy="335160"/>
          </a:xfrm>
        </p:grpSpPr>
        <p:sp>
          <p:nvSpPr>
            <p:cNvPr id="394" name="Прямоугольник 393"/>
            <p:cNvSpPr/>
            <p:nvPr/>
          </p:nvSpPr>
          <p:spPr>
            <a:xfrm>
              <a:off x="3672000" y="3852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95" name="Скругленный прямоугольник 394"/>
            <p:cNvSpPr/>
            <p:nvPr/>
          </p:nvSpPr>
          <p:spPr>
            <a:xfrm>
              <a:off x="4140000" y="3888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396" name="Прямоугольник 395"/>
          <p:cNvSpPr/>
          <p:nvPr/>
        </p:nvSpPr>
        <p:spPr>
          <a:xfrm>
            <a:off x="2520000" y="2916000"/>
            <a:ext cx="537840" cy="28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10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7" name="Прямая соединительная линия 396"/>
          <p:cNvSpPr/>
          <p:nvPr/>
        </p:nvSpPr>
        <p:spPr>
          <a:xfrm flipH="1">
            <a:off x="4896000" y="3564000"/>
            <a:ext cx="1188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98" name="Прямоугольник 397"/>
          <p:cNvSpPr/>
          <p:nvPr/>
        </p:nvSpPr>
        <p:spPr>
          <a:xfrm>
            <a:off x="4896000" y="3420000"/>
            <a:ext cx="138240" cy="138240"/>
          </a:xfrm>
          <a:prstGeom prst="rect">
            <a:avLst/>
          </a:prstGeom>
          <a:solidFill>
            <a:srgbClr val="FFFFFF"/>
          </a:solidFill>
          <a:ln w="10800">
            <a:solidFill>
              <a:srgbClr val="1F4E7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138960" rIns="95400" bIns="13896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399" name="Группа 398"/>
          <p:cNvGrpSpPr/>
          <p:nvPr/>
        </p:nvGrpSpPr>
        <p:grpSpPr>
          <a:xfrm>
            <a:off x="5868000" y="3852000"/>
            <a:ext cx="850680" cy="335160"/>
            <a:chOff x="5868000" y="3852000"/>
            <a:chExt cx="850680" cy="335160"/>
          </a:xfrm>
        </p:grpSpPr>
        <p:sp>
          <p:nvSpPr>
            <p:cNvPr id="400" name="Прямоугольник 399"/>
            <p:cNvSpPr/>
            <p:nvPr/>
          </p:nvSpPr>
          <p:spPr>
            <a:xfrm>
              <a:off x="5868000" y="3852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01" name="Скругленный прямоугольник 400"/>
            <p:cNvSpPr/>
            <p:nvPr/>
          </p:nvSpPr>
          <p:spPr>
            <a:xfrm>
              <a:off x="6336000" y="3888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402" name="Прямоугольник 401"/>
          <p:cNvSpPr/>
          <p:nvPr/>
        </p:nvSpPr>
        <p:spPr>
          <a:xfrm>
            <a:off x="3276000" y="3636000"/>
            <a:ext cx="534960" cy="28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22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3" name="Прямоугольник 402"/>
          <p:cNvSpPr/>
          <p:nvPr/>
        </p:nvSpPr>
        <p:spPr>
          <a:xfrm>
            <a:off x="972000" y="3672000"/>
            <a:ext cx="534960" cy="28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15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4" name="Прямоугольник 403"/>
          <p:cNvSpPr/>
          <p:nvPr/>
        </p:nvSpPr>
        <p:spPr>
          <a:xfrm>
            <a:off x="4644000" y="3024000"/>
            <a:ext cx="534960" cy="28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6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5" name="Прямая соединительная линия 404"/>
          <p:cNvSpPr/>
          <p:nvPr/>
        </p:nvSpPr>
        <p:spPr>
          <a:xfrm>
            <a:off x="4896000" y="2556000"/>
            <a:ext cx="1188000" cy="1008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06" name="Прямая соединительная линия 405"/>
          <p:cNvSpPr/>
          <p:nvPr/>
        </p:nvSpPr>
        <p:spPr>
          <a:xfrm>
            <a:off x="4896000" y="2556000"/>
            <a:ext cx="360" cy="1008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1008000" rIns="99360" bIns="1008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07" name="Прямоугольник 406"/>
          <p:cNvSpPr/>
          <p:nvPr/>
        </p:nvSpPr>
        <p:spPr>
          <a:xfrm>
            <a:off x="2556000" y="3384000"/>
            <a:ext cx="423720" cy="222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000" b="1" strike="noStrike" spc="-1">
                <a:solidFill>
                  <a:srgbClr val="BF0041"/>
                </a:solidFill>
                <a:latin typeface="Arial"/>
                <a:ea typeface="DejaVu Sans"/>
              </a:rPr>
              <a:t>30</a:t>
            </a:r>
            <a:r>
              <a:rPr lang="ru-RU" sz="1000" b="1" strike="noStrike" spc="-1" baseline="33000">
                <a:solidFill>
                  <a:srgbClr val="BF0041"/>
                </a:solidFill>
                <a:latin typeface="Arial"/>
                <a:ea typeface="DejaVu Sans"/>
              </a:rPr>
              <a:t>0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8" name="Дуга 407"/>
          <p:cNvSpPr/>
          <p:nvPr/>
        </p:nvSpPr>
        <p:spPr>
          <a:xfrm rot="5774400">
            <a:off x="4863240" y="2563200"/>
            <a:ext cx="140040" cy="126720"/>
          </a:xfrm>
          <a:prstGeom prst="arc">
            <a:avLst>
              <a:gd name="adj1" fmla="val 16120488"/>
              <a:gd name="adj2" fmla="val 1670980"/>
            </a:avLst>
          </a:prstGeom>
          <a:noFill/>
          <a:ln w="108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95760" rIns="95400" bIns="9576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09" name="Прямая соединительная линия 408"/>
          <p:cNvSpPr/>
          <p:nvPr/>
        </p:nvSpPr>
        <p:spPr>
          <a:xfrm flipV="1">
            <a:off x="396000" y="2700000"/>
            <a:ext cx="1044000" cy="93564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10" name="Прямая соединительная линия 409"/>
          <p:cNvSpPr/>
          <p:nvPr/>
        </p:nvSpPr>
        <p:spPr>
          <a:xfrm>
            <a:off x="396000" y="3635640"/>
            <a:ext cx="1548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11" name="Прямая соединительная линия 410"/>
          <p:cNvSpPr/>
          <p:nvPr/>
        </p:nvSpPr>
        <p:spPr>
          <a:xfrm>
            <a:off x="1440000" y="2700000"/>
            <a:ext cx="501840" cy="93564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12" name="Прямоугольник 411"/>
          <p:cNvSpPr/>
          <p:nvPr/>
        </p:nvSpPr>
        <p:spPr>
          <a:xfrm>
            <a:off x="1224000" y="3096000"/>
            <a:ext cx="439560" cy="403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DejaVu Sans"/>
              </a:rPr>
              <a:t>4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13" name="Группа 412"/>
          <p:cNvGrpSpPr/>
          <p:nvPr/>
        </p:nvGrpSpPr>
        <p:grpSpPr>
          <a:xfrm>
            <a:off x="1404000" y="5508000"/>
            <a:ext cx="850680" cy="335160"/>
            <a:chOff x="1404000" y="5508000"/>
            <a:chExt cx="850680" cy="335160"/>
          </a:xfrm>
        </p:grpSpPr>
        <p:sp>
          <p:nvSpPr>
            <p:cNvPr id="414" name="Прямоугольник 413"/>
            <p:cNvSpPr/>
            <p:nvPr/>
          </p:nvSpPr>
          <p:spPr>
            <a:xfrm>
              <a:off x="1404000" y="5508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15" name="Скругленный прямоугольник 414"/>
            <p:cNvSpPr/>
            <p:nvPr/>
          </p:nvSpPr>
          <p:spPr>
            <a:xfrm>
              <a:off x="1872000" y="5544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416" name="Группа 415"/>
          <p:cNvGrpSpPr/>
          <p:nvPr/>
        </p:nvGrpSpPr>
        <p:grpSpPr>
          <a:xfrm>
            <a:off x="3672000" y="5508000"/>
            <a:ext cx="850680" cy="335160"/>
            <a:chOff x="3672000" y="5508000"/>
            <a:chExt cx="850680" cy="335160"/>
          </a:xfrm>
        </p:grpSpPr>
        <p:sp>
          <p:nvSpPr>
            <p:cNvPr id="417" name="Прямоугольник 416"/>
            <p:cNvSpPr/>
            <p:nvPr/>
          </p:nvSpPr>
          <p:spPr>
            <a:xfrm>
              <a:off x="3672000" y="5508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18" name="Скругленный прямоугольник 417"/>
            <p:cNvSpPr/>
            <p:nvPr/>
          </p:nvSpPr>
          <p:spPr>
            <a:xfrm>
              <a:off x="4140000" y="5544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419" name="Группа 418"/>
          <p:cNvGrpSpPr/>
          <p:nvPr/>
        </p:nvGrpSpPr>
        <p:grpSpPr>
          <a:xfrm>
            <a:off x="5868000" y="5508000"/>
            <a:ext cx="850680" cy="335160"/>
            <a:chOff x="5868000" y="5508000"/>
            <a:chExt cx="850680" cy="335160"/>
          </a:xfrm>
        </p:grpSpPr>
        <p:sp>
          <p:nvSpPr>
            <p:cNvPr id="420" name="Прямоугольник 419"/>
            <p:cNvSpPr/>
            <p:nvPr/>
          </p:nvSpPr>
          <p:spPr>
            <a:xfrm>
              <a:off x="5868000" y="5508000"/>
              <a:ext cx="500400" cy="335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8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S=</a:t>
              </a:r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21" name="Скругленный прямоугольник 420"/>
            <p:cNvSpPr/>
            <p:nvPr/>
          </p:nvSpPr>
          <p:spPr>
            <a:xfrm>
              <a:off x="6336000" y="5544000"/>
              <a:ext cx="382680" cy="240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422" name="Прямая соединительная линия 421"/>
          <p:cNvSpPr/>
          <p:nvPr/>
        </p:nvSpPr>
        <p:spPr>
          <a:xfrm>
            <a:off x="1764000" y="4608000"/>
            <a:ext cx="432000" cy="684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23" name="Прямая соединительная линия 422"/>
          <p:cNvSpPr/>
          <p:nvPr/>
        </p:nvSpPr>
        <p:spPr>
          <a:xfrm flipH="1">
            <a:off x="2592000" y="5292000"/>
            <a:ext cx="1368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24" name="Прямая соединительная линия 423"/>
          <p:cNvSpPr/>
          <p:nvPr/>
        </p:nvSpPr>
        <p:spPr>
          <a:xfrm>
            <a:off x="5364000" y="4572000"/>
            <a:ext cx="972000" cy="828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25" name="Скругленный прямоугольник 424"/>
          <p:cNvSpPr/>
          <p:nvPr/>
        </p:nvSpPr>
        <p:spPr>
          <a:xfrm>
            <a:off x="144360" y="1008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1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6" name="Прямоугольник 425"/>
          <p:cNvSpPr/>
          <p:nvPr/>
        </p:nvSpPr>
        <p:spPr>
          <a:xfrm>
            <a:off x="432000" y="972000"/>
            <a:ext cx="4467600" cy="250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Заполни таблицу: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7" name="Прямая соединительная линия 426"/>
          <p:cNvSpPr/>
          <p:nvPr/>
        </p:nvSpPr>
        <p:spPr>
          <a:xfrm flipH="1">
            <a:off x="1188000" y="1116000"/>
            <a:ext cx="1548000" cy="864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342000" rIns="99360" bIns="342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28" name="Прямая соединительная линия 427"/>
          <p:cNvSpPr/>
          <p:nvPr/>
        </p:nvSpPr>
        <p:spPr>
          <a:xfrm flipH="1">
            <a:off x="2736000" y="1116000"/>
            <a:ext cx="720" cy="864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864000" rIns="99360" bIns="86400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aphicFrame>
        <p:nvGraphicFramePr>
          <p:cNvPr id="429" name="Таблица 428"/>
          <p:cNvGraphicFramePr/>
          <p:nvPr/>
        </p:nvGraphicFramePr>
        <p:xfrm>
          <a:off x="3243240" y="1063440"/>
          <a:ext cx="2094480" cy="1113240"/>
        </p:xfrm>
        <a:graphic>
          <a:graphicData uri="http://schemas.openxmlformats.org/drawingml/2006/table">
            <a:tbl>
              <a:tblPr/>
              <a:tblGrid>
                <a:gridCol w="744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0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87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BF0041"/>
                          </a:solidFill>
                          <a:latin typeface="Arial"/>
                        </a:rPr>
                        <a:t>a</a:t>
                      </a:r>
                      <a:endParaRPr lang="ru-RU" sz="13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BF0041"/>
                          </a:solidFill>
                          <a:latin typeface="Arial"/>
                        </a:rPr>
                        <a:t>b</a:t>
                      </a:r>
                      <a:endParaRPr lang="ru-RU" sz="13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BF0041"/>
                          </a:solidFill>
                          <a:latin typeface="Arial"/>
                        </a:rPr>
                        <a:t>S</a:t>
                      </a:r>
                      <a:endParaRPr lang="ru-RU" sz="13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ru-RU" sz="12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24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 6</a:t>
                      </a: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10800">
                      <a:solidFill>
                        <a:srgbClr val="000000"/>
                      </a:solidFill>
                    </a:lnL>
                    <a:lnR w="10800">
                      <a:solidFill>
                        <a:srgbClr val="000000"/>
                      </a:solidFill>
                    </a:lnR>
                    <a:lnT w="10800">
                      <a:solidFill>
                        <a:srgbClr val="000000"/>
                      </a:solidFill>
                    </a:lnT>
                    <a:lnB w="108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30" name="Прямая соединительная линия 429"/>
          <p:cNvSpPr/>
          <p:nvPr/>
        </p:nvSpPr>
        <p:spPr>
          <a:xfrm>
            <a:off x="1188000" y="1980000"/>
            <a:ext cx="1548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31" name="Прямоугольник 430"/>
          <p:cNvSpPr/>
          <p:nvPr/>
        </p:nvSpPr>
        <p:spPr>
          <a:xfrm>
            <a:off x="288000" y="1404000"/>
            <a:ext cx="1437480" cy="53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BF0041"/>
                </a:solidFill>
                <a:latin typeface="Arial"/>
                <a:ea typeface="DejaVu Sans"/>
              </a:rPr>
              <a:t>S </a:t>
            </a:r>
            <a:r>
              <a:rPr lang="ru-RU" sz="1000" b="0" strike="noStrike" spc="-1">
                <a:solidFill>
                  <a:srgbClr val="000000"/>
                </a:solidFill>
                <a:latin typeface="Arial"/>
                <a:ea typeface="DejaVu Sans"/>
              </a:rPr>
              <a:t>- площадь,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BF0041"/>
                </a:solidFill>
                <a:latin typeface="Arial"/>
                <a:ea typeface="DejaVu Sans"/>
              </a:rPr>
              <a:t>а</a:t>
            </a:r>
            <a:r>
              <a:rPr lang="ru-RU" sz="1000" b="0" strike="noStrike" spc="-1">
                <a:solidFill>
                  <a:srgbClr val="000000"/>
                </a:solidFill>
                <a:latin typeface="Arial"/>
                <a:ea typeface="DejaVu Sans"/>
              </a:rPr>
              <a:t> - катет, 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BF0041"/>
                </a:solidFill>
                <a:latin typeface="Arial"/>
                <a:ea typeface="DejaVu Sans"/>
              </a:rPr>
              <a:t>b</a:t>
            </a:r>
            <a:r>
              <a:rPr lang="ru-RU" sz="1000" b="1" strike="noStrike" spc="-1">
                <a:solidFill>
                  <a:srgbClr val="BF0041"/>
                </a:solidFill>
                <a:latin typeface="Arial"/>
                <a:ea typeface="DejaVu Sans"/>
              </a:rPr>
              <a:t> </a:t>
            </a:r>
            <a:r>
              <a:rPr lang="ru-RU" sz="1000" b="0" strike="noStrike" spc="-1">
                <a:solidFill>
                  <a:srgbClr val="000000"/>
                </a:solidFill>
                <a:latin typeface="Arial"/>
                <a:ea typeface="DejaVu Sans"/>
              </a:rPr>
              <a:t>- катет.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2" name="Прямая соединительная линия 431"/>
          <p:cNvSpPr/>
          <p:nvPr/>
        </p:nvSpPr>
        <p:spPr>
          <a:xfrm flipH="1">
            <a:off x="540000" y="4608000"/>
            <a:ext cx="1224000" cy="684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33" name="Прямая соединительная линия 432"/>
          <p:cNvSpPr/>
          <p:nvPr/>
        </p:nvSpPr>
        <p:spPr>
          <a:xfrm flipH="1">
            <a:off x="540000" y="5292000"/>
            <a:ext cx="1656000" cy="36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34" name="Прямая соединительная линия 433"/>
          <p:cNvSpPr/>
          <p:nvPr/>
        </p:nvSpPr>
        <p:spPr>
          <a:xfrm>
            <a:off x="3960000" y="4608000"/>
            <a:ext cx="360" cy="69264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35" name="Прямая соединительная линия 434"/>
          <p:cNvSpPr/>
          <p:nvPr/>
        </p:nvSpPr>
        <p:spPr>
          <a:xfrm flipH="1">
            <a:off x="2592000" y="4608000"/>
            <a:ext cx="1368000" cy="684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36" name="Прямая соединительная линия 435"/>
          <p:cNvSpPr/>
          <p:nvPr/>
        </p:nvSpPr>
        <p:spPr>
          <a:xfrm>
            <a:off x="4716000" y="5148000"/>
            <a:ext cx="1620000" cy="252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37" name="Прямая соединительная линия 436"/>
          <p:cNvSpPr/>
          <p:nvPr/>
        </p:nvSpPr>
        <p:spPr>
          <a:xfrm flipV="1">
            <a:off x="4680000" y="4572000"/>
            <a:ext cx="684000" cy="576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38" name="Прямоугольник 437"/>
          <p:cNvSpPr/>
          <p:nvPr/>
        </p:nvSpPr>
        <p:spPr>
          <a:xfrm>
            <a:off x="108000" y="8964000"/>
            <a:ext cx="6651720" cy="8254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439" name="Группа 438"/>
          <p:cNvGrpSpPr/>
          <p:nvPr/>
        </p:nvGrpSpPr>
        <p:grpSpPr>
          <a:xfrm>
            <a:off x="178200" y="9023760"/>
            <a:ext cx="6472080" cy="731520"/>
            <a:chOff x="178200" y="9023760"/>
            <a:chExt cx="6472080" cy="731520"/>
          </a:xfrm>
        </p:grpSpPr>
        <p:graphicFrame>
          <p:nvGraphicFramePr>
            <p:cNvPr id="440" name="Таблица 439"/>
            <p:cNvGraphicFramePr/>
            <p:nvPr/>
          </p:nvGraphicFramePr>
          <p:xfrm>
            <a:off x="178200" y="9023760"/>
            <a:ext cx="2779200" cy="731520"/>
          </p:xfrm>
          <a:graphic>
            <a:graphicData uri="http://schemas.openxmlformats.org/drawingml/2006/table">
              <a:tbl>
                <a:tblPr/>
                <a:tblGrid>
                  <a:gridCol w="10530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36036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34956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36216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349200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304920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</a:tblGrid>
                <a:tr h="20844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№ задания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1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2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4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000000"/>
                            </a:solidFill>
                            <a:latin typeface="Arial"/>
                          </a:rPr>
                          <a:t>5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0844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Баллы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2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158466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20844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Результат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ru-RU" sz="1000" b="1" strike="noStrike" spc="-1">
                          <a:solidFill>
                            <a:srgbClr val="BF0041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</a:tbl>
            </a:graphicData>
          </a:graphic>
        </p:graphicFrame>
        <p:graphicFrame>
          <p:nvGraphicFramePr>
            <p:cNvPr id="441" name="Таблица 440"/>
            <p:cNvGraphicFramePr/>
            <p:nvPr/>
          </p:nvGraphicFramePr>
          <p:xfrm>
            <a:off x="3179160" y="9200520"/>
            <a:ext cx="2520000" cy="487680"/>
          </p:xfrm>
          <a:graphic>
            <a:graphicData uri="http://schemas.openxmlformats.org/drawingml/2006/table">
              <a:tbl>
                <a:tblPr/>
                <a:tblGrid>
                  <a:gridCol w="95004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53064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50652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53280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</a:tblGrid>
                <a:tr h="23580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Оценка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3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4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BF0041"/>
                            </a:solidFill>
                            <a:latin typeface="Arial"/>
                          </a:rPr>
                          <a:t>5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35800"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50938A"/>
                            </a:solidFill>
                            <a:latin typeface="Arial"/>
                          </a:rPr>
                          <a:t>Баллы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50938A"/>
                            </a:solidFill>
                            <a:latin typeface="Arial"/>
                          </a:rPr>
                          <a:t>7-9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50938A"/>
                            </a:solidFill>
                            <a:latin typeface="Arial"/>
                          </a:rPr>
                          <a:t>10-12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lnSpc>
                            <a:spcPct val="100000"/>
                          </a:lnSpc>
                        </a:pPr>
                        <a:r>
                          <a:rPr lang="ru-RU" sz="1000" b="1" strike="noStrike" spc="-1">
                            <a:solidFill>
                              <a:srgbClr val="50938A"/>
                            </a:solidFill>
                            <a:latin typeface="Arial"/>
                          </a:rPr>
                          <a:t>13-14</a:t>
                        </a:r>
                        <a:endParaRPr lang="ru-RU" sz="1000" b="0" strike="noStrike" spc="-1">
                          <a:solidFill>
                            <a:srgbClr val="000000"/>
                          </a:solidFill>
                          <a:latin typeface="Arial"/>
                        </a:endParaRPr>
                      </a:p>
                    </a:txBody>
                    <a:tcPr marL="90000" marR="90000">
                      <a:lnL w="10800">
                        <a:solidFill>
                          <a:srgbClr val="50938A"/>
                        </a:solidFill>
                      </a:lnL>
                      <a:lnR w="10800">
                        <a:solidFill>
                          <a:srgbClr val="50938A"/>
                        </a:solidFill>
                      </a:lnR>
                      <a:lnT w="10800">
                        <a:solidFill>
                          <a:srgbClr val="50938A"/>
                        </a:solidFill>
                      </a:lnT>
                      <a:lnB w="10800">
                        <a:solidFill>
                          <a:srgbClr val="50938A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442" name="Скругленный прямоугольник 441"/>
            <p:cNvSpPr/>
            <p:nvPr/>
          </p:nvSpPr>
          <p:spPr>
            <a:xfrm>
              <a:off x="5830200" y="9216360"/>
              <a:ext cx="820080" cy="46008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0800">
              <a:solidFill>
                <a:srgbClr val="50938A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5400" tIns="50400" rIns="95400" bIns="50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443" name="Прямоугольник 442"/>
          <p:cNvSpPr/>
          <p:nvPr/>
        </p:nvSpPr>
        <p:spPr>
          <a:xfrm>
            <a:off x="108000" y="5940000"/>
            <a:ext cx="6651720" cy="10396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44" name="Прямоугольник 443"/>
          <p:cNvSpPr/>
          <p:nvPr/>
        </p:nvSpPr>
        <p:spPr>
          <a:xfrm>
            <a:off x="108000" y="7092000"/>
            <a:ext cx="6651720" cy="1761480"/>
          </a:xfrm>
          <a:prstGeom prst="rect">
            <a:avLst/>
          </a:prstGeom>
          <a:solidFill>
            <a:srgbClr val="FFFFFF"/>
          </a:solidFill>
          <a:ln w="2916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9400" rIns="104400" bIns="59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45" name="Скругленный прямоугольник 444"/>
          <p:cNvSpPr/>
          <p:nvPr/>
        </p:nvSpPr>
        <p:spPr>
          <a:xfrm>
            <a:off x="144000" y="5976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4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6" name="Скругленный прямоугольник 445"/>
          <p:cNvSpPr/>
          <p:nvPr/>
        </p:nvSpPr>
        <p:spPr>
          <a:xfrm>
            <a:off x="144000" y="7128000"/>
            <a:ext cx="279720" cy="279720"/>
          </a:xfrm>
          <a:prstGeom prst="roundRect">
            <a:avLst>
              <a:gd name="adj" fmla="val 16667"/>
            </a:avLst>
          </a:prstGeom>
          <a:solidFill>
            <a:srgbClr val="B4C7DC"/>
          </a:solidFill>
          <a:ln w="19080" cap="rnd">
            <a:solidFill>
              <a:srgbClr val="3465A4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54360" rIns="99360" bIns="54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327D"/>
                </a:solidFill>
                <a:latin typeface="Arial"/>
                <a:ea typeface="DejaVu Sans"/>
              </a:rPr>
              <a:t>5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47" name="Рисунок 446"/>
          <p:cNvPicPr/>
          <p:nvPr/>
        </p:nvPicPr>
        <p:blipFill>
          <a:blip r:embed="rId3"/>
          <a:stretch/>
        </p:blipFill>
        <p:spPr>
          <a:xfrm>
            <a:off x="5704920" y="1094400"/>
            <a:ext cx="772560" cy="1063080"/>
          </a:xfrm>
          <a:prstGeom prst="rect">
            <a:avLst/>
          </a:prstGeom>
          <a:ln w="0">
            <a:noFill/>
          </a:ln>
        </p:spPr>
      </p:pic>
      <p:sp>
        <p:nvSpPr>
          <p:cNvPr id="448" name="Прямая соединительная линия 447"/>
          <p:cNvSpPr/>
          <p:nvPr/>
        </p:nvSpPr>
        <p:spPr>
          <a:xfrm>
            <a:off x="1440000" y="2700000"/>
            <a:ext cx="360" cy="936000"/>
          </a:xfrm>
          <a:prstGeom prst="line">
            <a:avLst/>
          </a:prstGeom>
          <a:ln w="1908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360" tIns="0" rIns="99360" bIns="0" anchor="ctr" anchorCtr="1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449" name="Группа 448"/>
          <p:cNvGrpSpPr/>
          <p:nvPr/>
        </p:nvGrpSpPr>
        <p:grpSpPr>
          <a:xfrm>
            <a:off x="5292000" y="6696000"/>
            <a:ext cx="896040" cy="2156760"/>
            <a:chOff x="5292000" y="6696000"/>
            <a:chExt cx="896040" cy="2156760"/>
          </a:xfrm>
        </p:grpSpPr>
        <p:sp>
          <p:nvSpPr>
            <p:cNvPr id="450" name="Прямоугольник 449"/>
            <p:cNvSpPr/>
            <p:nvPr/>
          </p:nvSpPr>
          <p:spPr>
            <a:xfrm>
              <a:off x="5328000" y="8568000"/>
              <a:ext cx="860040" cy="2847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4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Ответ</a:t>
              </a:r>
              <a:r>
                <a:rPr lang="ru-RU" sz="1400" b="0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:</a:t>
              </a:r>
              <a:endParaRPr lang="ru-RU" sz="1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51" name="Прямоугольник 450"/>
            <p:cNvSpPr/>
            <p:nvPr/>
          </p:nvSpPr>
          <p:spPr>
            <a:xfrm>
              <a:off x="5292000" y="6696000"/>
              <a:ext cx="860040" cy="2847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400" b="1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Ответ</a:t>
              </a:r>
              <a:r>
                <a:rPr lang="ru-RU" sz="1400" b="0" strike="noStrike" spc="-1">
                  <a:solidFill>
                    <a:srgbClr val="BF0041"/>
                  </a:solidFill>
                  <a:latin typeface="Arial"/>
                  <a:ea typeface="DejaVu Sans"/>
                </a:rPr>
                <a:t>:</a:t>
              </a:r>
              <a:endParaRPr lang="ru-RU" sz="1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452" name="Прямоугольник 451"/>
          <p:cNvSpPr/>
          <p:nvPr/>
        </p:nvSpPr>
        <p:spPr>
          <a:xfrm>
            <a:off x="1728000" y="5940000"/>
            <a:ext cx="5110200" cy="600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Две стороны треугольника равны 14см и 18см. Высота, проведенная к меньшей стороне, равна 9см. Найди высоту, проведенную к большей из данных сторон.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3" name="Прямоугольник 452"/>
          <p:cNvSpPr/>
          <p:nvPr/>
        </p:nvSpPr>
        <p:spPr>
          <a:xfrm>
            <a:off x="1728000" y="7092000"/>
            <a:ext cx="5038560" cy="600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Основание равнобедренного треугольника равно 14см,а угол при основании равен 30</a:t>
            </a:r>
            <a:r>
              <a:rPr lang="ru-RU" sz="1200" b="0" strike="noStrike" spc="-1" baseline="33000">
                <a:solidFill>
                  <a:srgbClr val="000000"/>
                </a:solidFill>
                <a:latin typeface="Arial"/>
                <a:ea typeface="DejaVu Sans"/>
              </a:rPr>
              <a:t>0</a:t>
            </a:r>
            <a:r>
              <a:rPr lang="ru-RU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. Найди площадь данного треуольника, если его периметр равен 38см.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54" name="Группа 453"/>
          <p:cNvGrpSpPr/>
          <p:nvPr/>
        </p:nvGrpSpPr>
        <p:grpSpPr>
          <a:xfrm>
            <a:off x="216000" y="6084000"/>
            <a:ext cx="1548000" cy="648000"/>
            <a:chOff x="216000" y="6084000"/>
            <a:chExt cx="1548000" cy="648000"/>
          </a:xfrm>
        </p:grpSpPr>
        <p:sp>
          <p:nvSpPr>
            <p:cNvPr id="455" name="Прямая соединительная линия 454"/>
            <p:cNvSpPr/>
            <p:nvPr/>
          </p:nvSpPr>
          <p:spPr>
            <a:xfrm flipH="1">
              <a:off x="216000" y="6084000"/>
              <a:ext cx="1012320" cy="64764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456" name="Прямая соединительная линия 455"/>
            <p:cNvSpPr/>
            <p:nvPr/>
          </p:nvSpPr>
          <p:spPr>
            <a:xfrm>
              <a:off x="1228320" y="6084000"/>
              <a:ext cx="535680" cy="64764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457" name="Прямая соединительная линия 456"/>
            <p:cNvSpPr/>
            <p:nvPr/>
          </p:nvSpPr>
          <p:spPr>
            <a:xfrm>
              <a:off x="245880" y="6731640"/>
              <a:ext cx="1518120" cy="360"/>
            </a:xfrm>
            <a:prstGeom prst="line">
              <a:avLst/>
            </a:prstGeom>
            <a:ln w="1908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0" rIns="99360" bIns="0" anchor="ctr" anchorCtr="1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458" name="Равнобедренный треугольник 457"/>
          <p:cNvSpPr/>
          <p:nvPr/>
        </p:nvSpPr>
        <p:spPr>
          <a:xfrm>
            <a:off x="288000" y="7488360"/>
            <a:ext cx="2591280" cy="107928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0800">
            <a:solidFill>
              <a:srgbClr val="1F4E7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50400" rIns="95400" bIns="504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459" name="Группа 458"/>
          <p:cNvGrpSpPr/>
          <p:nvPr/>
        </p:nvGrpSpPr>
        <p:grpSpPr>
          <a:xfrm>
            <a:off x="108000" y="259200"/>
            <a:ext cx="6651720" cy="351720"/>
            <a:chOff x="108000" y="259200"/>
            <a:chExt cx="6651720" cy="351720"/>
          </a:xfrm>
        </p:grpSpPr>
        <p:sp>
          <p:nvSpPr>
            <p:cNvPr id="460" name="Прямоугольник 459"/>
            <p:cNvSpPr/>
            <p:nvPr/>
          </p:nvSpPr>
          <p:spPr>
            <a:xfrm>
              <a:off x="108000" y="295200"/>
              <a:ext cx="6651720" cy="315720"/>
            </a:xfrm>
            <a:prstGeom prst="rect">
              <a:avLst/>
            </a:prstGeom>
            <a:solidFill>
              <a:srgbClr val="FFFFFF"/>
            </a:solidFill>
            <a:ln w="29160" cap="rnd">
              <a:solidFill>
                <a:srgbClr val="3465A4"/>
              </a:solidFill>
              <a:prstDash val="sysDash"/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4400" tIns="59400" rIns="104400" bIns="594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461" name="Прямоугольник 460"/>
            <p:cNvSpPr/>
            <p:nvPr/>
          </p:nvSpPr>
          <p:spPr>
            <a:xfrm>
              <a:off x="2880000" y="259200"/>
              <a:ext cx="3815280" cy="307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ru-RU" sz="1600" b="1" strike="noStrike" spc="-1">
                  <a:solidFill>
                    <a:srgbClr val="27327D"/>
                  </a:solidFill>
                  <a:latin typeface="Arial"/>
                  <a:ea typeface="DejaVu Sans"/>
                </a:rPr>
                <a:t>Ответы                              Вариант 2</a:t>
              </a:r>
              <a:endParaRPr lang="ru-RU" sz="16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462" name="Прямоугольник 461"/>
          <p:cNvSpPr/>
          <p:nvPr/>
        </p:nvSpPr>
        <p:spPr>
          <a:xfrm>
            <a:off x="3456360" y="1332000"/>
            <a:ext cx="29268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4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3" name="Прямоугольник 462"/>
          <p:cNvSpPr/>
          <p:nvPr/>
        </p:nvSpPr>
        <p:spPr>
          <a:xfrm>
            <a:off x="4176000" y="1620000"/>
            <a:ext cx="29268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6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4" name="Прямоугольник 463"/>
          <p:cNvSpPr/>
          <p:nvPr/>
        </p:nvSpPr>
        <p:spPr>
          <a:xfrm>
            <a:off x="4824000" y="1872000"/>
            <a:ext cx="40572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27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5" name="Прямоугольник 464"/>
          <p:cNvSpPr/>
          <p:nvPr/>
        </p:nvSpPr>
        <p:spPr>
          <a:xfrm>
            <a:off x="1872000" y="3852000"/>
            <a:ext cx="40572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30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6" name="Прямоугольник 465"/>
          <p:cNvSpPr/>
          <p:nvPr/>
        </p:nvSpPr>
        <p:spPr>
          <a:xfrm>
            <a:off x="4140000" y="3852000"/>
            <a:ext cx="40572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55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7" name="Прямоугольник 466"/>
          <p:cNvSpPr/>
          <p:nvPr/>
        </p:nvSpPr>
        <p:spPr>
          <a:xfrm>
            <a:off x="6336000" y="3852000"/>
            <a:ext cx="40572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18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8" name="Прямоугольник 467"/>
          <p:cNvSpPr/>
          <p:nvPr/>
        </p:nvSpPr>
        <p:spPr>
          <a:xfrm>
            <a:off x="1872360" y="5508000"/>
            <a:ext cx="40572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30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9" name="Прямоугольник 468"/>
          <p:cNvSpPr/>
          <p:nvPr/>
        </p:nvSpPr>
        <p:spPr>
          <a:xfrm>
            <a:off x="4140000" y="5508000"/>
            <a:ext cx="40572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25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0" name="Прямоугольник 469"/>
          <p:cNvSpPr/>
          <p:nvPr/>
        </p:nvSpPr>
        <p:spPr>
          <a:xfrm>
            <a:off x="6336000" y="5508000"/>
            <a:ext cx="40572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29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1" name="Прямоугольник 470"/>
          <p:cNvSpPr/>
          <p:nvPr/>
        </p:nvSpPr>
        <p:spPr>
          <a:xfrm>
            <a:off x="6156000" y="6696000"/>
            <a:ext cx="55476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7см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2" name="Прямоугольник 471"/>
          <p:cNvSpPr/>
          <p:nvPr/>
        </p:nvSpPr>
        <p:spPr>
          <a:xfrm>
            <a:off x="6048000" y="8532000"/>
            <a:ext cx="733320" cy="31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58466"/>
                </a:solidFill>
                <a:latin typeface="Arial"/>
                <a:ea typeface="DejaVu Sans"/>
              </a:rPr>
              <a:t>42см</a:t>
            </a:r>
            <a:r>
              <a:rPr lang="ru-RU" sz="1600" b="1" strike="noStrike" spc="-1" baseline="33000">
                <a:solidFill>
                  <a:srgbClr val="158466"/>
                </a:solidFill>
                <a:latin typeface="Arial"/>
                <a:ea typeface="DejaVu Sans"/>
              </a:rPr>
              <a:t>2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492</TotalTime>
  <Words>614</Words>
  <Application>Microsoft Office PowerPoint</Application>
  <PresentationFormat>Произвольный</PresentationFormat>
  <Paragraphs>270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1" baseType="lpstr">
      <vt:lpstr>Arial</vt:lpstr>
      <vt:lpstr>Calibri</vt:lpstr>
      <vt:lpstr>DejaVu Sans</vt:lpstr>
      <vt:lpstr>Symbol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User-11</dc:creator>
  <dc:description/>
  <cp:lastModifiedBy>User-11</cp:lastModifiedBy>
  <cp:revision>33</cp:revision>
  <dcterms:modified xsi:type="dcterms:W3CDTF">2024-11-15T09:54:59Z</dcterms:modified>
  <dc:language>ru-RU</dc:language>
</cp:coreProperties>
</file>