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61" r:id="rId2"/>
    <p:sldId id="257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123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C6AE9A-9260-435C-B45F-B975EB2951DE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6470C6-18C5-4EBC-A347-749D3297E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638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CE00115-C5F9-435C-A382-D99880E0E5EF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3BC50B4-521D-49B3-9B27-42E1A5D4A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00115-C5F9-435C-A382-D99880E0E5EF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0B4-521D-49B3-9B27-42E1A5D4A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00115-C5F9-435C-A382-D99880E0E5EF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0B4-521D-49B3-9B27-42E1A5D4A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00115-C5F9-435C-A382-D99880E0E5EF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0B4-521D-49B3-9B27-42E1A5D4A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00115-C5F9-435C-A382-D99880E0E5EF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0B4-521D-49B3-9B27-42E1A5D4A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00115-C5F9-435C-A382-D99880E0E5EF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0B4-521D-49B3-9B27-42E1A5D4A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00115-C5F9-435C-A382-D99880E0E5EF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0B4-521D-49B3-9B27-42E1A5D4A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00115-C5F9-435C-A382-D99880E0E5EF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0B4-521D-49B3-9B27-42E1A5D4A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00115-C5F9-435C-A382-D99880E0E5EF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0B4-521D-49B3-9B27-42E1A5D4A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4CE00115-C5F9-435C-A382-D99880E0E5EF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0B4-521D-49B3-9B27-42E1A5D4A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CE00115-C5F9-435C-A382-D99880E0E5EF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3BC50B4-521D-49B3-9B27-42E1A5D4A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CE00115-C5F9-435C-A382-D99880E0E5EF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3BC50B4-521D-49B3-9B27-42E1A5D4A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0.wmf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5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image" Target="../media/image14.wmf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11.wmf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Documents and Settings\Aida\Рабочий стол\текстуры и фоны, клипарты\новеньки картинки\protractor measuring a hb.gif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11560" y="400031"/>
            <a:ext cx="1952628" cy="1444944"/>
          </a:xfrm>
          <a:prstGeom prst="rect">
            <a:avLst/>
          </a:prstGeom>
          <a:noFill/>
        </p:spPr>
      </p:pic>
      <p:pic>
        <p:nvPicPr>
          <p:cNvPr id="5" name="Picture 6" descr="H:\Documents and Settings\Aida\Рабочий стол\текстуры и фоны, клипарты\новеньки картинки\points appearing on g a hc.gif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228184" y="260648"/>
            <a:ext cx="2259484" cy="1590007"/>
          </a:xfrm>
          <a:prstGeom prst="rect">
            <a:avLst/>
          </a:prstGeom>
          <a:noFill/>
        </p:spPr>
      </p:pic>
      <p:pic>
        <p:nvPicPr>
          <p:cNvPr id="6" name="Picture 2" descr="H:\Documents and Settings\Aida\Рабочий стол\текстуры и фоны, клипарты\новеньки картинки\geometry compass shapes h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-65525"/>
            <a:ext cx="2474912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39552" y="2219481"/>
            <a:ext cx="820891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Теорема о площади треугольника, теоремы синусов и косинусов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Box 105"/>
          <p:cNvSpPr txBox="1"/>
          <p:nvPr/>
        </p:nvSpPr>
        <p:spPr>
          <a:xfrm>
            <a:off x="1043608" y="38500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Теорема о площади треугольника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467544" y="707313"/>
            <a:ext cx="8280920" cy="79208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Площадь треугольника равна половине произведения двух его сторон на синус угла между ними.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220072" y="1772816"/>
            <a:ext cx="32403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Дано: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∆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ABC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BC = a, CA = b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S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площадь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Доказать: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0" name="Объект 109"/>
          <p:cNvGraphicFramePr>
            <a:graphicFrameLocks noChangeAspect="1"/>
          </p:cNvGraphicFramePr>
          <p:nvPr/>
        </p:nvGraphicFramePr>
        <p:xfrm>
          <a:off x="6511224" y="2886444"/>
          <a:ext cx="1672443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Формула" r:id="rId3" imgW="1015920" imgH="393480" progId="Equation.3">
                  <p:embed/>
                </p:oleObj>
              </mc:Choice>
              <mc:Fallback>
                <p:oleObj name="Формула" r:id="rId3" imgW="101592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1224" y="2886444"/>
                        <a:ext cx="1672443" cy="648072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EFD1"/>
                          </a:gs>
                          <a:gs pos="64999">
                            <a:srgbClr val="F0EBD5"/>
                          </a:gs>
                          <a:gs pos="100000">
                            <a:srgbClr val="D1C39F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" name="TextBox 129"/>
          <p:cNvSpPr txBox="1"/>
          <p:nvPr/>
        </p:nvSpPr>
        <p:spPr>
          <a:xfrm>
            <a:off x="4427984" y="3789040"/>
            <a:ext cx="4536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Доказательство: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Дополнительное построение: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Cxy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B   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     a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1" name="Объект 130"/>
          <p:cNvGraphicFramePr>
            <a:graphicFrameLocks noChangeAspect="1"/>
          </p:cNvGraphicFramePr>
          <p:nvPr/>
        </p:nvGraphicFramePr>
        <p:xfrm>
          <a:off x="4666310" y="4446369"/>
          <a:ext cx="275607" cy="298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Формула" r:id="rId5" imgW="152280" imgH="164880" progId="Equation.3">
                  <p:embed/>
                </p:oleObj>
              </mc:Choice>
              <mc:Fallback>
                <p:oleObj name="Формула" r:id="rId5" imgW="152280" imgH="1648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6310" y="4446369"/>
                        <a:ext cx="275607" cy="2985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2" name="Объект 131"/>
          <p:cNvGraphicFramePr>
            <a:graphicFrameLocks noChangeAspect="1"/>
          </p:cNvGraphicFramePr>
          <p:nvPr/>
        </p:nvGraphicFramePr>
        <p:xfrm>
          <a:off x="8172400" y="4227137"/>
          <a:ext cx="207516" cy="207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Формула" r:id="rId7" imgW="126720" imgH="126720" progId="Equation.3">
                  <p:embed/>
                </p:oleObj>
              </mc:Choice>
              <mc:Fallback>
                <p:oleObj name="Формула" r:id="rId7" imgW="126720" imgH="12672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00" y="4227137"/>
                        <a:ext cx="207516" cy="2075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Объект 45"/>
          <p:cNvGraphicFramePr>
            <a:graphicFrameLocks noChangeAspect="1"/>
          </p:cNvGraphicFramePr>
          <p:nvPr/>
        </p:nvGraphicFramePr>
        <p:xfrm>
          <a:off x="2123728" y="5139992"/>
          <a:ext cx="1008112" cy="694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Формула" r:id="rId9" imgW="571320" imgH="393480" progId="Equation.3">
                  <p:embed/>
                </p:oleObj>
              </mc:Choice>
              <mc:Fallback>
                <p:oleObj name="Формула" r:id="rId9" imgW="57132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5139992"/>
                        <a:ext cx="1008112" cy="6944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2051720" y="5898627"/>
          <a:ext cx="1411287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Формула" r:id="rId11" imgW="799920" imgH="177480" progId="Equation.3">
                  <p:embed/>
                </p:oleObj>
              </mc:Choice>
              <mc:Fallback>
                <p:oleObj name="Формула" r:id="rId11" imgW="79992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5898627"/>
                        <a:ext cx="1411287" cy="312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Прямая соединительная линия 49"/>
          <p:cNvCxnSpPr/>
          <p:nvPr/>
        </p:nvCxnSpPr>
        <p:spPr>
          <a:xfrm>
            <a:off x="3635896" y="5250555"/>
            <a:ext cx="0" cy="936104"/>
          </a:xfrm>
          <a:prstGeom prst="line">
            <a:avLst/>
          </a:prstGeom>
          <a:ln w="317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Стрелка вправо 50"/>
          <p:cNvSpPr/>
          <p:nvPr/>
        </p:nvSpPr>
        <p:spPr>
          <a:xfrm>
            <a:off x="3995936" y="5583191"/>
            <a:ext cx="7200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076056" y="5317461"/>
            <a:ext cx="2304256" cy="8640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5436096" y="5434073"/>
          <a:ext cx="167163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Формула" r:id="rId13" imgW="1015920" imgH="393480" progId="Equation.3">
                  <p:embed/>
                </p:oleObj>
              </mc:Choice>
              <mc:Fallback>
                <p:oleObj name="Формула" r:id="rId13" imgW="101592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096" y="5434073"/>
                        <a:ext cx="1671638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Равнобедренный треугольник 78"/>
          <p:cNvSpPr/>
          <p:nvPr/>
        </p:nvSpPr>
        <p:spPr>
          <a:xfrm>
            <a:off x="1572983" y="2613029"/>
            <a:ext cx="2088232" cy="1339636"/>
          </a:xfrm>
          <a:prstGeom prst="triangle">
            <a:avLst>
              <a:gd name="adj" fmla="val 27875"/>
            </a:avLst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0" name="Group 44"/>
          <p:cNvGrpSpPr>
            <a:grpSpLocks/>
          </p:cNvGrpSpPr>
          <p:nvPr/>
        </p:nvGrpSpPr>
        <p:grpSpPr bwMode="auto">
          <a:xfrm>
            <a:off x="965890" y="1748933"/>
            <a:ext cx="3024336" cy="3096344"/>
            <a:chOff x="192" y="144"/>
            <a:chExt cx="2592" cy="2640"/>
          </a:xfrm>
        </p:grpSpPr>
        <p:sp>
          <p:nvSpPr>
            <p:cNvPr id="81" name="Line 3"/>
            <p:cNvSpPr>
              <a:spLocks noChangeShapeType="1"/>
            </p:cNvSpPr>
            <p:nvPr/>
          </p:nvSpPr>
          <p:spPr bwMode="auto">
            <a:xfrm>
              <a:off x="192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Line 5"/>
            <p:cNvSpPr>
              <a:spLocks noChangeShapeType="1"/>
            </p:cNvSpPr>
            <p:nvPr/>
          </p:nvSpPr>
          <p:spPr bwMode="auto">
            <a:xfrm>
              <a:off x="448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Line 6"/>
            <p:cNvSpPr>
              <a:spLocks noChangeShapeType="1"/>
            </p:cNvSpPr>
            <p:nvPr/>
          </p:nvSpPr>
          <p:spPr bwMode="auto">
            <a:xfrm>
              <a:off x="704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Line 7"/>
            <p:cNvSpPr>
              <a:spLocks noChangeShapeType="1"/>
            </p:cNvSpPr>
            <p:nvPr/>
          </p:nvSpPr>
          <p:spPr bwMode="auto">
            <a:xfrm>
              <a:off x="960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Line 8"/>
            <p:cNvSpPr>
              <a:spLocks noChangeShapeType="1"/>
            </p:cNvSpPr>
            <p:nvPr/>
          </p:nvSpPr>
          <p:spPr bwMode="auto">
            <a:xfrm>
              <a:off x="1216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Line 9"/>
            <p:cNvSpPr>
              <a:spLocks noChangeShapeType="1"/>
            </p:cNvSpPr>
            <p:nvPr/>
          </p:nvSpPr>
          <p:spPr bwMode="auto">
            <a:xfrm>
              <a:off x="1472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Line 10"/>
            <p:cNvSpPr>
              <a:spLocks noChangeShapeType="1"/>
            </p:cNvSpPr>
            <p:nvPr/>
          </p:nvSpPr>
          <p:spPr bwMode="auto">
            <a:xfrm>
              <a:off x="1728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Line 11"/>
            <p:cNvSpPr>
              <a:spLocks noChangeShapeType="1"/>
            </p:cNvSpPr>
            <p:nvPr/>
          </p:nvSpPr>
          <p:spPr bwMode="auto">
            <a:xfrm>
              <a:off x="1984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Line 12"/>
            <p:cNvSpPr>
              <a:spLocks noChangeShapeType="1"/>
            </p:cNvSpPr>
            <p:nvPr/>
          </p:nvSpPr>
          <p:spPr bwMode="auto">
            <a:xfrm>
              <a:off x="2240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Line 13"/>
            <p:cNvSpPr>
              <a:spLocks noChangeShapeType="1"/>
            </p:cNvSpPr>
            <p:nvPr/>
          </p:nvSpPr>
          <p:spPr bwMode="auto">
            <a:xfrm>
              <a:off x="2496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Line 14"/>
            <p:cNvSpPr>
              <a:spLocks noChangeShapeType="1"/>
            </p:cNvSpPr>
            <p:nvPr/>
          </p:nvSpPr>
          <p:spPr bwMode="auto">
            <a:xfrm>
              <a:off x="2752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Line 26"/>
            <p:cNvSpPr>
              <a:spLocks noChangeShapeType="1"/>
            </p:cNvSpPr>
            <p:nvPr/>
          </p:nvSpPr>
          <p:spPr bwMode="auto">
            <a:xfrm>
              <a:off x="192" y="144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Line 28"/>
            <p:cNvSpPr>
              <a:spLocks noChangeShapeType="1"/>
            </p:cNvSpPr>
            <p:nvPr/>
          </p:nvSpPr>
          <p:spPr bwMode="auto">
            <a:xfrm>
              <a:off x="192" y="381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Line 29"/>
            <p:cNvSpPr>
              <a:spLocks noChangeShapeType="1"/>
            </p:cNvSpPr>
            <p:nvPr/>
          </p:nvSpPr>
          <p:spPr bwMode="auto">
            <a:xfrm>
              <a:off x="192" y="618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Line 30"/>
            <p:cNvSpPr>
              <a:spLocks noChangeShapeType="1"/>
            </p:cNvSpPr>
            <p:nvPr/>
          </p:nvSpPr>
          <p:spPr bwMode="auto">
            <a:xfrm>
              <a:off x="192" y="856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Line 31"/>
            <p:cNvSpPr>
              <a:spLocks noChangeShapeType="1"/>
            </p:cNvSpPr>
            <p:nvPr/>
          </p:nvSpPr>
          <p:spPr bwMode="auto">
            <a:xfrm>
              <a:off x="192" y="1093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Line 32"/>
            <p:cNvSpPr>
              <a:spLocks noChangeShapeType="1"/>
            </p:cNvSpPr>
            <p:nvPr/>
          </p:nvSpPr>
          <p:spPr bwMode="auto">
            <a:xfrm>
              <a:off x="192" y="1330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Line 33"/>
            <p:cNvSpPr>
              <a:spLocks noChangeShapeType="1"/>
            </p:cNvSpPr>
            <p:nvPr/>
          </p:nvSpPr>
          <p:spPr bwMode="auto">
            <a:xfrm>
              <a:off x="192" y="1567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Line 34"/>
            <p:cNvSpPr>
              <a:spLocks noChangeShapeType="1"/>
            </p:cNvSpPr>
            <p:nvPr/>
          </p:nvSpPr>
          <p:spPr bwMode="auto">
            <a:xfrm>
              <a:off x="192" y="1804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Line 35"/>
            <p:cNvSpPr>
              <a:spLocks noChangeShapeType="1"/>
            </p:cNvSpPr>
            <p:nvPr/>
          </p:nvSpPr>
          <p:spPr bwMode="auto">
            <a:xfrm>
              <a:off x="192" y="2041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Line 36"/>
            <p:cNvSpPr>
              <a:spLocks noChangeShapeType="1"/>
            </p:cNvSpPr>
            <p:nvPr/>
          </p:nvSpPr>
          <p:spPr bwMode="auto">
            <a:xfrm>
              <a:off x="192" y="2279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Line 37"/>
            <p:cNvSpPr>
              <a:spLocks noChangeShapeType="1"/>
            </p:cNvSpPr>
            <p:nvPr/>
          </p:nvSpPr>
          <p:spPr bwMode="auto">
            <a:xfrm>
              <a:off x="192" y="2516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Line 38"/>
            <p:cNvSpPr>
              <a:spLocks noChangeShapeType="1"/>
            </p:cNvSpPr>
            <p:nvPr/>
          </p:nvSpPr>
          <p:spPr bwMode="auto">
            <a:xfrm>
              <a:off x="192" y="2753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4" name="Freeform 66"/>
          <p:cNvSpPr>
            <a:spLocks/>
          </p:cNvSpPr>
          <p:nvPr/>
        </p:nvSpPr>
        <p:spPr bwMode="auto">
          <a:xfrm>
            <a:off x="968403" y="3971231"/>
            <a:ext cx="3024000" cy="14401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104" y="0"/>
              </a:cxn>
            </a:cxnLst>
            <a:rect l="0" t="0" r="r" b="b"/>
            <a:pathLst>
              <a:path w="4104" h="1">
                <a:moveTo>
                  <a:pt x="0" y="0"/>
                </a:moveTo>
                <a:lnTo>
                  <a:pt x="4104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5" name="Freeform 67"/>
          <p:cNvSpPr>
            <a:spLocks noChangeAspect="1"/>
          </p:cNvSpPr>
          <p:nvPr/>
        </p:nvSpPr>
        <p:spPr bwMode="auto">
          <a:xfrm>
            <a:off x="1554925" y="1715250"/>
            <a:ext cx="11494" cy="3096000"/>
          </a:xfrm>
          <a:custGeom>
            <a:avLst/>
            <a:gdLst/>
            <a:ahLst/>
            <a:cxnLst>
              <a:cxn ang="0">
                <a:pos x="8" y="2688"/>
              </a:cxn>
              <a:cxn ang="0">
                <a:pos x="0" y="0"/>
              </a:cxn>
            </a:cxnLst>
            <a:rect l="0" t="0" r="r" b="b"/>
            <a:pathLst>
              <a:path w="8" h="2688">
                <a:moveTo>
                  <a:pt x="8" y="2688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1" name="TextBox 110"/>
          <p:cNvSpPr txBox="1"/>
          <p:nvPr/>
        </p:nvSpPr>
        <p:spPr>
          <a:xfrm>
            <a:off x="2080595" y="22818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259632" y="389954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506138" y="389954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581172" y="310817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560050" y="2752053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83768" y="3889923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123728" y="306896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1" name="Прямая соединительная линия 120"/>
          <p:cNvCxnSpPr/>
          <p:nvPr/>
        </p:nvCxnSpPr>
        <p:spPr>
          <a:xfrm>
            <a:off x="2152603" y="2645460"/>
            <a:ext cx="0" cy="12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 flipV="1">
            <a:off x="2464518" y="3700620"/>
            <a:ext cx="0" cy="252000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2142978" y="3702774"/>
            <a:ext cx="324000" cy="0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259632" y="1628441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760303" y="390881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9" name="Объект 58"/>
          <p:cNvGraphicFramePr>
            <a:graphicFrameLocks noChangeAspect="1"/>
          </p:cNvGraphicFramePr>
          <p:nvPr/>
        </p:nvGraphicFramePr>
        <p:xfrm>
          <a:off x="2344385" y="2324997"/>
          <a:ext cx="1886672" cy="323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Формула" r:id="rId14" imgW="1257120" imgH="215640" progId="Equation.3">
                  <p:embed/>
                </p:oleObj>
              </mc:Choice>
              <mc:Fallback>
                <p:oleObj name="Формула" r:id="rId14" imgW="1257120" imgH="2156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4385" y="2324997"/>
                        <a:ext cx="1886672" cy="323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Управляющая кнопка: далее 54">
            <a:hlinkClick r:id="" action="ppaction://noaction" highlightClick="1"/>
          </p:cNvPr>
          <p:cNvSpPr/>
          <p:nvPr/>
        </p:nvSpPr>
        <p:spPr>
          <a:xfrm>
            <a:off x="7956376" y="6237312"/>
            <a:ext cx="648072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1000"/>
                                        <p:tgtEl>
                                          <p:spTgt spid="1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10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1000"/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1000"/>
                                        <p:tgtEl>
                                          <p:spTgt spid="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51" grpId="0" animBg="1"/>
      <p:bldP spid="54" grpId="0" animBg="1"/>
      <p:bldP spid="79" grpId="0" animBg="1"/>
      <p:bldP spid="104" grpId="0" animBg="1"/>
      <p:bldP spid="105" grpId="0" animBg="1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56" grpId="0"/>
      <p:bldP spid="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38500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Теорема косинусов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678438"/>
            <a:ext cx="8352928" cy="950362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Квадрат стороны треугольника равен сумме квадратов двух других сторон минус удвоенное произведение этих сторон на косинус угла между ними.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349641" y="2631469"/>
            <a:ext cx="1826370" cy="1259470"/>
          </a:xfrm>
          <a:prstGeom prst="triangle">
            <a:avLst>
              <a:gd name="adj" fmla="val 71617"/>
            </a:avLst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44"/>
          <p:cNvGrpSpPr>
            <a:grpSpLocks/>
          </p:cNvGrpSpPr>
          <p:nvPr/>
        </p:nvGrpSpPr>
        <p:grpSpPr bwMode="auto">
          <a:xfrm>
            <a:off x="1078552" y="1819082"/>
            <a:ext cx="2645088" cy="2911054"/>
            <a:chOff x="192" y="144"/>
            <a:chExt cx="2592" cy="2640"/>
          </a:xfrm>
        </p:grpSpPr>
        <p:sp>
          <p:nvSpPr>
            <p:cNvPr id="24" name="Line 3"/>
            <p:cNvSpPr>
              <a:spLocks noChangeShapeType="1"/>
            </p:cNvSpPr>
            <p:nvPr/>
          </p:nvSpPr>
          <p:spPr bwMode="auto">
            <a:xfrm>
              <a:off x="192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5"/>
            <p:cNvSpPr>
              <a:spLocks noChangeShapeType="1"/>
            </p:cNvSpPr>
            <p:nvPr/>
          </p:nvSpPr>
          <p:spPr bwMode="auto">
            <a:xfrm>
              <a:off x="448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704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7"/>
            <p:cNvSpPr>
              <a:spLocks noChangeShapeType="1"/>
            </p:cNvSpPr>
            <p:nvPr/>
          </p:nvSpPr>
          <p:spPr bwMode="auto">
            <a:xfrm>
              <a:off x="960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8"/>
            <p:cNvSpPr>
              <a:spLocks noChangeShapeType="1"/>
            </p:cNvSpPr>
            <p:nvPr/>
          </p:nvSpPr>
          <p:spPr bwMode="auto">
            <a:xfrm>
              <a:off x="1216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Line 9"/>
            <p:cNvSpPr>
              <a:spLocks noChangeShapeType="1"/>
            </p:cNvSpPr>
            <p:nvPr/>
          </p:nvSpPr>
          <p:spPr bwMode="auto">
            <a:xfrm>
              <a:off x="1472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10"/>
            <p:cNvSpPr>
              <a:spLocks noChangeShapeType="1"/>
            </p:cNvSpPr>
            <p:nvPr/>
          </p:nvSpPr>
          <p:spPr bwMode="auto">
            <a:xfrm>
              <a:off x="1728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11"/>
            <p:cNvSpPr>
              <a:spLocks noChangeShapeType="1"/>
            </p:cNvSpPr>
            <p:nvPr/>
          </p:nvSpPr>
          <p:spPr bwMode="auto">
            <a:xfrm>
              <a:off x="1984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12"/>
            <p:cNvSpPr>
              <a:spLocks noChangeShapeType="1"/>
            </p:cNvSpPr>
            <p:nvPr/>
          </p:nvSpPr>
          <p:spPr bwMode="auto">
            <a:xfrm>
              <a:off x="2240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13"/>
            <p:cNvSpPr>
              <a:spLocks noChangeShapeType="1"/>
            </p:cNvSpPr>
            <p:nvPr/>
          </p:nvSpPr>
          <p:spPr bwMode="auto">
            <a:xfrm>
              <a:off x="2496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14"/>
            <p:cNvSpPr>
              <a:spLocks noChangeShapeType="1"/>
            </p:cNvSpPr>
            <p:nvPr/>
          </p:nvSpPr>
          <p:spPr bwMode="auto">
            <a:xfrm>
              <a:off x="2752" y="144"/>
              <a:ext cx="0" cy="264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26"/>
            <p:cNvSpPr>
              <a:spLocks noChangeShapeType="1"/>
            </p:cNvSpPr>
            <p:nvPr/>
          </p:nvSpPr>
          <p:spPr bwMode="auto">
            <a:xfrm>
              <a:off x="192" y="144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28"/>
            <p:cNvSpPr>
              <a:spLocks noChangeShapeType="1"/>
            </p:cNvSpPr>
            <p:nvPr/>
          </p:nvSpPr>
          <p:spPr bwMode="auto">
            <a:xfrm>
              <a:off x="192" y="381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29"/>
            <p:cNvSpPr>
              <a:spLocks noChangeShapeType="1"/>
            </p:cNvSpPr>
            <p:nvPr/>
          </p:nvSpPr>
          <p:spPr bwMode="auto">
            <a:xfrm>
              <a:off x="192" y="618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30"/>
            <p:cNvSpPr>
              <a:spLocks noChangeShapeType="1"/>
            </p:cNvSpPr>
            <p:nvPr/>
          </p:nvSpPr>
          <p:spPr bwMode="auto">
            <a:xfrm>
              <a:off x="192" y="856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Line 31"/>
            <p:cNvSpPr>
              <a:spLocks noChangeShapeType="1"/>
            </p:cNvSpPr>
            <p:nvPr/>
          </p:nvSpPr>
          <p:spPr bwMode="auto">
            <a:xfrm>
              <a:off x="192" y="1093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32"/>
            <p:cNvSpPr>
              <a:spLocks noChangeShapeType="1"/>
            </p:cNvSpPr>
            <p:nvPr/>
          </p:nvSpPr>
          <p:spPr bwMode="auto">
            <a:xfrm>
              <a:off x="192" y="1330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33"/>
            <p:cNvSpPr>
              <a:spLocks noChangeShapeType="1"/>
            </p:cNvSpPr>
            <p:nvPr/>
          </p:nvSpPr>
          <p:spPr bwMode="auto">
            <a:xfrm>
              <a:off x="192" y="1567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34"/>
            <p:cNvSpPr>
              <a:spLocks noChangeShapeType="1"/>
            </p:cNvSpPr>
            <p:nvPr/>
          </p:nvSpPr>
          <p:spPr bwMode="auto">
            <a:xfrm>
              <a:off x="192" y="1804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35"/>
            <p:cNvSpPr>
              <a:spLocks noChangeShapeType="1"/>
            </p:cNvSpPr>
            <p:nvPr/>
          </p:nvSpPr>
          <p:spPr bwMode="auto">
            <a:xfrm>
              <a:off x="192" y="2041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Line 36"/>
            <p:cNvSpPr>
              <a:spLocks noChangeShapeType="1"/>
            </p:cNvSpPr>
            <p:nvPr/>
          </p:nvSpPr>
          <p:spPr bwMode="auto">
            <a:xfrm>
              <a:off x="192" y="2279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Line 37"/>
            <p:cNvSpPr>
              <a:spLocks noChangeShapeType="1"/>
            </p:cNvSpPr>
            <p:nvPr/>
          </p:nvSpPr>
          <p:spPr bwMode="auto">
            <a:xfrm>
              <a:off x="192" y="2516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Line 38"/>
            <p:cNvSpPr>
              <a:spLocks noChangeShapeType="1"/>
            </p:cNvSpPr>
            <p:nvPr/>
          </p:nvSpPr>
          <p:spPr bwMode="auto">
            <a:xfrm>
              <a:off x="192" y="2753"/>
              <a:ext cx="2592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Freeform 66"/>
          <p:cNvSpPr>
            <a:spLocks/>
          </p:cNvSpPr>
          <p:nvPr/>
        </p:nvSpPr>
        <p:spPr bwMode="auto">
          <a:xfrm>
            <a:off x="1080750" y="3908394"/>
            <a:ext cx="2644794" cy="13539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104" y="0"/>
              </a:cxn>
            </a:cxnLst>
            <a:rect l="0" t="0" r="r" b="b"/>
            <a:pathLst>
              <a:path w="4104" h="1">
                <a:moveTo>
                  <a:pt x="0" y="0"/>
                </a:moveTo>
                <a:lnTo>
                  <a:pt x="4104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Freeform 67"/>
          <p:cNvSpPr>
            <a:spLocks noChangeAspect="1"/>
          </p:cNvSpPr>
          <p:nvPr/>
        </p:nvSpPr>
        <p:spPr bwMode="auto">
          <a:xfrm>
            <a:off x="1333848" y="1787414"/>
            <a:ext cx="10053" cy="2910731"/>
          </a:xfrm>
          <a:custGeom>
            <a:avLst/>
            <a:gdLst/>
            <a:ahLst/>
            <a:cxnLst>
              <a:cxn ang="0">
                <a:pos x="8" y="2688"/>
              </a:cxn>
              <a:cxn ang="0">
                <a:pos x="0" y="0"/>
              </a:cxn>
            </a:cxnLst>
            <a:rect l="0" t="0" r="r" b="b"/>
            <a:pathLst>
              <a:path w="8" h="2688">
                <a:moveTo>
                  <a:pt x="8" y="2688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42849" y="3840871"/>
            <a:ext cx="377870" cy="347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15584" y="2339501"/>
            <a:ext cx="377870" cy="347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50006" y="3860251"/>
            <a:ext cx="377870" cy="347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16678" y="3096987"/>
            <a:ext cx="251913" cy="347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52244" y="3803298"/>
            <a:ext cx="251913" cy="347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87340" y="2996952"/>
            <a:ext cx="251913" cy="347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5459" y="1705800"/>
            <a:ext cx="251913" cy="347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99549" y="3570587"/>
            <a:ext cx="251913" cy="347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72000" y="1946425"/>
            <a:ext cx="34563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∆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ABC</a:t>
            </a:r>
          </a:p>
          <a:p>
            <a:pPr>
              <a:lnSpc>
                <a:spcPct val="125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AB = c, BC = a, CA = b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Доказать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817121" y="2695380"/>
          <a:ext cx="2427287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name="Формула" r:id="rId3" imgW="1562040" imgH="203040" progId="Equation.3">
                  <p:embed/>
                </p:oleObj>
              </mc:Choice>
              <mc:Fallback>
                <p:oleObj name="Формула" r:id="rId3" imgW="156204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7121" y="2695380"/>
                        <a:ext cx="2427287" cy="315913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EFD1"/>
                          </a:gs>
                          <a:gs pos="64999">
                            <a:srgbClr val="F0EBD5"/>
                          </a:gs>
                          <a:gs pos="100000">
                            <a:srgbClr val="D1C39F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4355976" y="3284984"/>
            <a:ext cx="3888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Доказательство: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Дополнительное построение: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Axy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 (c; 0), C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5508104" y="3988296"/>
          <a:ext cx="158273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3" name="Формула" r:id="rId5" imgW="1206360" imgH="215640" progId="Equation.3">
                  <p:embed/>
                </p:oleObj>
              </mc:Choice>
              <mc:Fallback>
                <p:oleObj name="Формула" r:id="rId5" imgW="1206360" imgH="215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3988296"/>
                        <a:ext cx="1582738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Object 5"/>
          <p:cNvGraphicFramePr>
            <a:graphicFrameLocks noChangeAspect="1"/>
          </p:cNvGraphicFramePr>
          <p:nvPr/>
        </p:nvGraphicFramePr>
        <p:xfrm>
          <a:off x="2886941" y="2377755"/>
          <a:ext cx="158273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4" name="Формула" r:id="rId7" imgW="1206360" imgH="215640" progId="Equation.3">
                  <p:embed/>
                </p:oleObj>
              </mc:Choice>
              <mc:Fallback>
                <p:oleObj name="Формула" r:id="rId7" imgW="120636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6941" y="2377755"/>
                        <a:ext cx="1582738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Прямоугольник 48"/>
          <p:cNvSpPr/>
          <p:nvPr/>
        </p:nvSpPr>
        <p:spPr>
          <a:xfrm>
            <a:off x="3230962" y="3861048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(c; 0) 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4125335" y="4418221"/>
            <a:ext cx="13340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BC² = a² 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283200" y="4371975"/>
          <a:ext cx="340836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Формула" r:id="rId8" imgW="2044440" imgH="241200" progId="Equation.3">
                  <p:embed/>
                </p:oleObj>
              </mc:Choice>
              <mc:Fallback>
                <p:oleObj name="Формула" r:id="rId8" imgW="2044440" imgH="2412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3200" y="4371975"/>
                        <a:ext cx="3408363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347438" y="4949825"/>
          <a:ext cx="4383087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6" name="Формула" r:id="rId10" imgW="2666880" imgH="203040" progId="Equation.3">
                  <p:embed/>
                </p:oleObj>
              </mc:Choice>
              <mc:Fallback>
                <p:oleObj name="Формула" r:id="rId10" imgW="266688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438" y="4949825"/>
                        <a:ext cx="4383087" cy="360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2" name="Object 8"/>
          <p:cNvGraphicFramePr>
            <a:graphicFrameLocks noChangeAspect="1"/>
          </p:cNvGraphicFramePr>
          <p:nvPr/>
        </p:nvGraphicFramePr>
        <p:xfrm>
          <a:off x="4730274" y="4970043"/>
          <a:ext cx="419576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7" name="Формула" r:id="rId12" imgW="2552400" imgH="228600" progId="Equation.3">
                  <p:embed/>
                </p:oleObj>
              </mc:Choice>
              <mc:Fallback>
                <p:oleObj name="Формула" r:id="rId12" imgW="2552400" imgH="2286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0274" y="4970043"/>
                        <a:ext cx="4195762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Левая фигурная скобка 53"/>
          <p:cNvSpPr/>
          <p:nvPr/>
        </p:nvSpPr>
        <p:spPr>
          <a:xfrm rot="16200000">
            <a:off x="6100830" y="4569091"/>
            <a:ext cx="144000" cy="1800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6031410" y="548336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Стрелка вниз 55"/>
          <p:cNvSpPr/>
          <p:nvPr/>
        </p:nvSpPr>
        <p:spPr>
          <a:xfrm>
            <a:off x="3838380" y="5373216"/>
            <a:ext cx="792088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2546151" y="5877272"/>
            <a:ext cx="3394001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6394" name="Object 10"/>
          <p:cNvGraphicFramePr>
            <a:graphicFrameLocks noChangeAspect="1"/>
          </p:cNvGraphicFramePr>
          <p:nvPr/>
        </p:nvGraphicFramePr>
        <p:xfrm>
          <a:off x="2718500" y="5986463"/>
          <a:ext cx="303688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" name="Формула" r:id="rId14" imgW="1562040" imgH="203040" progId="Equation.3">
                  <p:embed/>
                </p:oleObj>
              </mc:Choice>
              <mc:Fallback>
                <p:oleObj name="Формула" r:id="rId14" imgW="156204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8500" y="5986463"/>
                        <a:ext cx="3036888" cy="39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EFD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Дуга 57"/>
          <p:cNvSpPr/>
          <p:nvPr/>
        </p:nvSpPr>
        <p:spPr>
          <a:xfrm>
            <a:off x="1278164" y="3621141"/>
            <a:ext cx="455572" cy="360040"/>
          </a:xfrm>
          <a:prstGeom prst="arc">
            <a:avLst>
              <a:gd name="adj1" fmla="val 18080461"/>
              <a:gd name="adj2" fmla="val 1263716"/>
            </a:avLst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10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10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21" grpId="0"/>
      <p:bldP spid="22" grpId="0"/>
      <p:bldP spid="49" grpId="0"/>
      <p:bldP spid="50" grpId="0"/>
      <p:bldP spid="54" grpId="0" animBg="1"/>
      <p:bldP spid="55" grpId="0"/>
      <p:bldP spid="56" grpId="0" animBg="1"/>
      <p:bldP spid="57" grpId="0" animBg="1"/>
      <p:bldP spid="5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818</TotalTime>
  <Words>138</Words>
  <Application>Microsoft Office PowerPoint</Application>
  <PresentationFormat>Экран (4:3)</PresentationFormat>
  <Paragraphs>39</Paragraphs>
  <Slides>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11" baseType="lpstr">
      <vt:lpstr>Calibri</vt:lpstr>
      <vt:lpstr>Lucida Sans Unicode</vt:lpstr>
      <vt:lpstr>Times New Roman</vt:lpstr>
      <vt:lpstr>Verdana</vt:lpstr>
      <vt:lpstr>Wingdings 2</vt:lpstr>
      <vt:lpstr>Wingdings 3</vt:lpstr>
      <vt:lpstr>Открытая</vt:lpstr>
      <vt:lpstr>Формула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Luda</dc:creator>
  <cp:lastModifiedBy>User-11</cp:lastModifiedBy>
  <cp:revision>87</cp:revision>
  <dcterms:created xsi:type="dcterms:W3CDTF">2013-03-09T18:58:25Z</dcterms:created>
  <dcterms:modified xsi:type="dcterms:W3CDTF">2024-11-15T10:08:32Z</dcterms:modified>
</cp:coreProperties>
</file>