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9" r:id="rId3"/>
    <p:sldId id="261" r:id="rId4"/>
    <p:sldId id="262" r:id="rId5"/>
    <p:sldId id="264" r:id="rId6"/>
    <p:sldId id="265" r:id="rId7"/>
    <p:sldId id="268" r:id="rId8"/>
    <p:sldId id="27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FF7"/>
    <a:srgbClr val="323E1A"/>
    <a:srgbClr val="293315"/>
    <a:srgbClr val="800000"/>
    <a:srgbClr val="411505"/>
    <a:srgbClr val="FDF7D7"/>
    <a:srgbClr val="FCF0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1236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-2664" y="-6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DEFB23-C502-4C97-ABA8-4D65E178F716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19B69B-947D-4D7D-B762-8570A3FD72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3438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19B69B-947D-4D7D-B762-8570A3FD727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69597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внобедренный треугольник 1"/>
          <p:cNvSpPr/>
          <p:nvPr userDrawn="1"/>
        </p:nvSpPr>
        <p:spPr>
          <a:xfrm rot="20751657">
            <a:off x="-557315" y="-402956"/>
            <a:ext cx="8883215" cy="4501924"/>
          </a:xfrm>
          <a:prstGeom prst="triangle">
            <a:avLst>
              <a:gd name="adj" fmla="val 32305"/>
            </a:avLst>
          </a:prstGeom>
          <a:solidFill>
            <a:schemeClr val="accent3">
              <a:lumMod val="20000"/>
              <a:lumOff val="80000"/>
            </a:schemeClr>
          </a:solidFill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Площадь треугольника</a:t>
            </a:r>
          </a:p>
          <a:p>
            <a:pPr algn="ctr"/>
            <a:endParaRPr lang="ru-RU" sz="66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араллелограмм 7"/>
          <p:cNvSpPr/>
          <p:nvPr userDrawn="1"/>
        </p:nvSpPr>
        <p:spPr>
          <a:xfrm>
            <a:off x="4499992" y="404664"/>
            <a:ext cx="4536504" cy="792088"/>
          </a:xfrm>
          <a:prstGeom prst="parallelogram">
            <a:avLst>
              <a:gd name="adj" fmla="val 115296"/>
            </a:avLst>
          </a:prstGeom>
          <a:solidFill>
            <a:schemeClr val="accent6">
              <a:lumMod val="20000"/>
              <a:lumOff val="80000"/>
            </a:schemeClr>
          </a:solidFill>
          <a:ln w="508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Геометрия - 8</a:t>
            </a:r>
          </a:p>
        </p:txBody>
      </p:sp>
      <p:sp>
        <p:nvSpPr>
          <p:cNvPr id="9" name="Параллелограмм 8"/>
          <p:cNvSpPr/>
          <p:nvPr userDrawn="1"/>
        </p:nvSpPr>
        <p:spPr>
          <a:xfrm>
            <a:off x="611560" y="4400343"/>
            <a:ext cx="4536504" cy="792088"/>
          </a:xfrm>
          <a:prstGeom prst="parallelogram">
            <a:avLst>
              <a:gd name="adj" fmla="val 94723"/>
            </a:avLst>
          </a:prstGeom>
          <a:solidFill>
            <a:schemeClr val="accent5">
              <a:lumMod val="20000"/>
              <a:lumOff val="80000"/>
            </a:schemeClr>
          </a:solidFill>
          <a:ln w="508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Тренажёр</a:t>
            </a:r>
          </a:p>
        </p:txBody>
      </p:sp>
      <p:pic>
        <p:nvPicPr>
          <p:cNvPr id="7" name="Picture 2" descr="C:\Users\User\Downloads\pngwing.com(4)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572"/>
          <a:stretch/>
        </p:blipFill>
        <p:spPr bwMode="auto">
          <a:xfrm>
            <a:off x="5434697" y="1556792"/>
            <a:ext cx="3709303" cy="5367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05997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1C771-4B7A-4245-B93A-A80AB1C70A52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EBD8E-7D75-4F0A-8AE4-D3AA57FBBF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9293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1C771-4B7A-4245-B93A-A80AB1C70A52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EBD8E-7D75-4F0A-8AE4-D3AA57FBBF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96566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1C771-4B7A-4245-B93A-A80AB1C70A52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EBD8E-7D75-4F0A-8AE4-D3AA57FBBF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49505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1C771-4B7A-4245-B93A-A80AB1C70A52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EBD8E-7D75-4F0A-8AE4-D3AA57FBBF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81138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1C771-4B7A-4245-B93A-A80AB1C70A52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EBD8E-7D75-4F0A-8AE4-D3AA57FBBF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97763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1C771-4B7A-4245-B93A-A80AB1C70A52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EBD8E-7D75-4F0A-8AE4-D3AA57FBBF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650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араллелограмм 6"/>
          <p:cNvSpPr/>
          <p:nvPr userDrawn="1"/>
        </p:nvSpPr>
        <p:spPr>
          <a:xfrm>
            <a:off x="323528" y="404664"/>
            <a:ext cx="8568952" cy="792088"/>
          </a:xfrm>
          <a:prstGeom prst="parallelogram">
            <a:avLst/>
          </a:prstGeom>
          <a:solidFill>
            <a:schemeClr val="accent5">
              <a:lumMod val="20000"/>
              <a:lumOff val="80000"/>
            </a:schemeClr>
          </a:solidFill>
          <a:ln w="508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Площадь треугольника</a:t>
            </a: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323528" y="1556792"/>
            <a:ext cx="5688632" cy="482453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666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C:\Users\User\Downloads\pngwing.com(4)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572"/>
          <a:stretch/>
        </p:blipFill>
        <p:spPr bwMode="auto">
          <a:xfrm>
            <a:off x="5455142" y="1350604"/>
            <a:ext cx="3709303" cy="5367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259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араллелограмм 6"/>
          <p:cNvSpPr/>
          <p:nvPr userDrawn="1"/>
        </p:nvSpPr>
        <p:spPr>
          <a:xfrm>
            <a:off x="179512" y="332656"/>
            <a:ext cx="8856984" cy="1080120"/>
          </a:xfrm>
          <a:prstGeom prst="parallelogram">
            <a:avLst/>
          </a:prstGeom>
          <a:solidFill>
            <a:schemeClr val="accent2">
              <a:lumMod val="20000"/>
              <a:lumOff val="80000"/>
            </a:schemeClr>
          </a:solidFill>
          <a:ln w="508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251520" y="188640"/>
            <a:ext cx="1008112" cy="5760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179512" y="2060848"/>
            <a:ext cx="5832648" cy="4608512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6170027" y="2060848"/>
            <a:ext cx="2808790" cy="4176463"/>
          </a:xfrm>
          <a:prstGeom prst="rect">
            <a:avLst/>
          </a:prstGeom>
          <a:solidFill>
            <a:srgbClr val="FFECD1"/>
          </a:solidFill>
          <a:ln w="508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6322555" y="2780928"/>
            <a:ext cx="2520280" cy="639443"/>
          </a:xfrm>
          <a:prstGeom prst="rect">
            <a:avLst/>
          </a:prstGeom>
          <a:solidFill>
            <a:schemeClr val="accent2">
              <a:lumMod val="75000"/>
            </a:schemeClr>
          </a:solidFill>
          <a:ln w="412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6322555" y="3594979"/>
            <a:ext cx="2520280" cy="639443"/>
          </a:xfrm>
          <a:prstGeom prst="rect">
            <a:avLst/>
          </a:prstGeom>
          <a:solidFill>
            <a:schemeClr val="accent2">
              <a:lumMod val="75000"/>
            </a:schemeClr>
          </a:solidFill>
          <a:ln w="412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6322555" y="4403090"/>
            <a:ext cx="2520280" cy="639443"/>
          </a:xfrm>
          <a:prstGeom prst="rect">
            <a:avLst/>
          </a:prstGeom>
          <a:solidFill>
            <a:schemeClr val="accent2">
              <a:lumMod val="75000"/>
            </a:schemeClr>
          </a:solidFill>
          <a:ln w="412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6322555" y="5217141"/>
            <a:ext cx="2520280" cy="639443"/>
          </a:xfrm>
          <a:prstGeom prst="rect">
            <a:avLst/>
          </a:prstGeom>
          <a:solidFill>
            <a:schemeClr val="accent2">
              <a:lumMod val="75000"/>
            </a:schemeClr>
          </a:solidFill>
          <a:ln w="412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2" descr="C:\Users\User\Downloads\pngwing.com(4)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572"/>
          <a:stretch/>
        </p:blipFill>
        <p:spPr bwMode="auto">
          <a:xfrm>
            <a:off x="7092281" y="121889"/>
            <a:ext cx="2021680" cy="2925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0327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араллелограмм 6"/>
          <p:cNvSpPr/>
          <p:nvPr userDrawn="1"/>
        </p:nvSpPr>
        <p:spPr>
          <a:xfrm>
            <a:off x="179512" y="332656"/>
            <a:ext cx="8856984" cy="1080120"/>
          </a:xfrm>
          <a:prstGeom prst="parallelogram">
            <a:avLst/>
          </a:prstGeom>
          <a:solidFill>
            <a:schemeClr val="accent2">
              <a:lumMod val="20000"/>
              <a:lumOff val="80000"/>
            </a:schemeClr>
          </a:solidFill>
          <a:ln w="508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251520" y="188640"/>
            <a:ext cx="1008112" cy="5760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179512" y="2060848"/>
            <a:ext cx="5832648" cy="4608512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 userDrawn="1"/>
        </p:nvSpPr>
        <p:spPr>
          <a:xfrm>
            <a:off x="6170027" y="2060848"/>
            <a:ext cx="2808790" cy="4176463"/>
          </a:xfrm>
          <a:prstGeom prst="rect">
            <a:avLst/>
          </a:prstGeom>
          <a:solidFill>
            <a:srgbClr val="FFECD1"/>
          </a:solidFill>
          <a:ln w="508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 userDrawn="1"/>
        </p:nvSpPr>
        <p:spPr>
          <a:xfrm>
            <a:off x="6322555" y="2780928"/>
            <a:ext cx="2520280" cy="639443"/>
          </a:xfrm>
          <a:prstGeom prst="rect">
            <a:avLst/>
          </a:prstGeom>
          <a:solidFill>
            <a:schemeClr val="accent2">
              <a:lumMod val="75000"/>
            </a:schemeClr>
          </a:solidFill>
          <a:ln w="412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6322555" y="3594979"/>
            <a:ext cx="2520280" cy="639443"/>
          </a:xfrm>
          <a:prstGeom prst="rect">
            <a:avLst/>
          </a:prstGeom>
          <a:solidFill>
            <a:schemeClr val="accent2">
              <a:lumMod val="75000"/>
            </a:schemeClr>
          </a:solidFill>
          <a:ln w="412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 userDrawn="1"/>
        </p:nvSpPr>
        <p:spPr>
          <a:xfrm>
            <a:off x="6322555" y="4403090"/>
            <a:ext cx="2520280" cy="639443"/>
          </a:xfrm>
          <a:prstGeom prst="rect">
            <a:avLst/>
          </a:prstGeom>
          <a:solidFill>
            <a:schemeClr val="accent2">
              <a:lumMod val="75000"/>
            </a:schemeClr>
          </a:solidFill>
          <a:ln w="412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C:\Users\User\Downloads\pngwing.com(4)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572"/>
          <a:stretch/>
        </p:blipFill>
        <p:spPr bwMode="auto">
          <a:xfrm>
            <a:off x="7092281" y="121889"/>
            <a:ext cx="2021680" cy="2925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6468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араллелограмм 6"/>
          <p:cNvSpPr/>
          <p:nvPr userDrawn="1"/>
        </p:nvSpPr>
        <p:spPr>
          <a:xfrm>
            <a:off x="179512" y="332656"/>
            <a:ext cx="8856984" cy="1080120"/>
          </a:xfrm>
          <a:prstGeom prst="parallelogram">
            <a:avLst/>
          </a:prstGeom>
          <a:solidFill>
            <a:schemeClr val="accent2">
              <a:lumMod val="20000"/>
              <a:lumOff val="80000"/>
            </a:schemeClr>
          </a:solidFill>
          <a:ln w="508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251520" y="188640"/>
            <a:ext cx="1008112" cy="5760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179512" y="2060848"/>
            <a:ext cx="5832648" cy="4608512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 userDrawn="1"/>
        </p:nvSpPr>
        <p:spPr>
          <a:xfrm>
            <a:off x="6170027" y="2060848"/>
            <a:ext cx="2808790" cy="4176463"/>
          </a:xfrm>
          <a:prstGeom prst="rect">
            <a:avLst/>
          </a:prstGeom>
          <a:solidFill>
            <a:srgbClr val="FFECD1"/>
          </a:solidFill>
          <a:ln w="508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 userDrawn="1"/>
        </p:nvSpPr>
        <p:spPr>
          <a:xfrm>
            <a:off x="6322555" y="2780928"/>
            <a:ext cx="2520280" cy="639443"/>
          </a:xfrm>
          <a:prstGeom prst="rect">
            <a:avLst/>
          </a:prstGeom>
          <a:solidFill>
            <a:schemeClr val="tx2">
              <a:lumMod val="75000"/>
            </a:schemeClr>
          </a:solidFill>
          <a:ln w="412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6322555" y="3594979"/>
            <a:ext cx="2520280" cy="639443"/>
          </a:xfrm>
          <a:prstGeom prst="rect">
            <a:avLst/>
          </a:prstGeom>
          <a:solidFill>
            <a:schemeClr val="tx2">
              <a:lumMod val="75000"/>
            </a:schemeClr>
          </a:solidFill>
          <a:ln w="412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 userDrawn="1"/>
        </p:nvSpPr>
        <p:spPr>
          <a:xfrm>
            <a:off x="6322555" y="4403090"/>
            <a:ext cx="2520280" cy="639443"/>
          </a:xfrm>
          <a:prstGeom prst="rect">
            <a:avLst/>
          </a:prstGeom>
          <a:solidFill>
            <a:schemeClr val="tx2">
              <a:lumMod val="75000"/>
            </a:schemeClr>
          </a:solidFill>
          <a:ln w="412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6170027" y="2060848"/>
            <a:ext cx="2808790" cy="4176463"/>
          </a:xfrm>
          <a:prstGeom prst="rect">
            <a:avLst/>
          </a:prstGeom>
          <a:solidFill>
            <a:srgbClr val="FFECD1"/>
          </a:solidFill>
          <a:ln w="508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6314282" y="4840392"/>
            <a:ext cx="2520280" cy="639443"/>
          </a:xfrm>
          <a:prstGeom prst="rect">
            <a:avLst/>
          </a:prstGeom>
          <a:solidFill>
            <a:srgbClr val="FFECD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6314282" y="3196819"/>
            <a:ext cx="2520280" cy="639443"/>
          </a:xfrm>
          <a:prstGeom prst="rect">
            <a:avLst/>
          </a:prstGeom>
          <a:solidFill>
            <a:srgbClr val="FFECD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6314282" y="4010870"/>
            <a:ext cx="2520280" cy="639443"/>
          </a:xfrm>
          <a:prstGeom prst="rect">
            <a:avLst/>
          </a:prstGeom>
          <a:solidFill>
            <a:schemeClr val="bg1"/>
          </a:solidFill>
          <a:ln w="412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Picture 2" descr="C:\Users\User\Downloads\pngwing.com(4)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572"/>
          <a:stretch/>
        </p:blipFill>
        <p:spPr bwMode="auto">
          <a:xfrm>
            <a:off x="7092281" y="121889"/>
            <a:ext cx="2021680" cy="2925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8727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араллелограмм 6"/>
          <p:cNvSpPr/>
          <p:nvPr userDrawn="1"/>
        </p:nvSpPr>
        <p:spPr>
          <a:xfrm>
            <a:off x="323528" y="404664"/>
            <a:ext cx="5688632" cy="792088"/>
          </a:xfrm>
          <a:prstGeom prst="parallelogram">
            <a:avLst/>
          </a:prstGeom>
          <a:solidFill>
            <a:schemeClr val="accent3">
              <a:lumMod val="20000"/>
              <a:lumOff val="80000"/>
            </a:schemeClr>
          </a:solidFill>
          <a:ln w="508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36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323528" y="1556792"/>
            <a:ext cx="5688632" cy="482453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666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C:\Users\User\Downloads\pngwing.com(4)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572"/>
          <a:stretch/>
        </p:blipFill>
        <p:spPr bwMode="auto">
          <a:xfrm>
            <a:off x="5455142" y="1350604"/>
            <a:ext cx="3709303" cy="5367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663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араллелограмм 6"/>
          <p:cNvSpPr/>
          <p:nvPr userDrawn="1"/>
        </p:nvSpPr>
        <p:spPr>
          <a:xfrm>
            <a:off x="179512" y="332656"/>
            <a:ext cx="8856984" cy="1080120"/>
          </a:xfrm>
          <a:prstGeom prst="parallelogram">
            <a:avLst/>
          </a:prstGeom>
          <a:solidFill>
            <a:schemeClr val="accent2">
              <a:lumMod val="20000"/>
              <a:lumOff val="80000"/>
            </a:schemeClr>
          </a:solidFill>
          <a:ln w="508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251520" y="188640"/>
            <a:ext cx="1008112" cy="5760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179512" y="2060848"/>
            <a:ext cx="5832648" cy="4608512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 userDrawn="1"/>
        </p:nvSpPr>
        <p:spPr>
          <a:xfrm>
            <a:off x="6170027" y="2060848"/>
            <a:ext cx="2808790" cy="4176463"/>
          </a:xfrm>
          <a:prstGeom prst="rect">
            <a:avLst/>
          </a:prstGeom>
          <a:solidFill>
            <a:srgbClr val="FFECD1"/>
          </a:solidFill>
          <a:ln w="508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 userDrawn="1"/>
        </p:nvSpPr>
        <p:spPr>
          <a:xfrm>
            <a:off x="6322555" y="2780928"/>
            <a:ext cx="2520280" cy="639443"/>
          </a:xfrm>
          <a:prstGeom prst="rect">
            <a:avLst/>
          </a:prstGeom>
          <a:solidFill>
            <a:schemeClr val="tx2">
              <a:lumMod val="75000"/>
            </a:schemeClr>
          </a:solidFill>
          <a:ln w="412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6322555" y="3594979"/>
            <a:ext cx="2520280" cy="639443"/>
          </a:xfrm>
          <a:prstGeom prst="rect">
            <a:avLst/>
          </a:prstGeom>
          <a:solidFill>
            <a:schemeClr val="tx2">
              <a:lumMod val="75000"/>
            </a:schemeClr>
          </a:solidFill>
          <a:ln w="412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 userDrawn="1"/>
        </p:nvSpPr>
        <p:spPr>
          <a:xfrm>
            <a:off x="6322555" y="4403090"/>
            <a:ext cx="2520280" cy="639443"/>
          </a:xfrm>
          <a:prstGeom prst="rect">
            <a:avLst/>
          </a:prstGeom>
          <a:solidFill>
            <a:schemeClr val="tx2">
              <a:lumMod val="75000"/>
            </a:schemeClr>
          </a:solidFill>
          <a:ln w="412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6170027" y="2060848"/>
            <a:ext cx="2808790" cy="4176463"/>
          </a:xfrm>
          <a:prstGeom prst="rect">
            <a:avLst/>
          </a:prstGeom>
          <a:solidFill>
            <a:srgbClr val="FFECD1"/>
          </a:solidFill>
          <a:ln w="508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6314282" y="4840392"/>
            <a:ext cx="2520280" cy="639443"/>
          </a:xfrm>
          <a:prstGeom prst="rect">
            <a:avLst/>
          </a:prstGeom>
          <a:solidFill>
            <a:srgbClr val="FFECD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6314282" y="3196819"/>
            <a:ext cx="2520280" cy="639443"/>
          </a:xfrm>
          <a:prstGeom prst="rect">
            <a:avLst/>
          </a:prstGeom>
          <a:solidFill>
            <a:srgbClr val="FFECD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6314282" y="4010870"/>
            <a:ext cx="2520280" cy="639443"/>
          </a:xfrm>
          <a:prstGeom prst="rect">
            <a:avLst/>
          </a:prstGeom>
          <a:solidFill>
            <a:schemeClr val="bg1"/>
          </a:solidFill>
          <a:ln w="412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Picture 2" descr="C:\Users\User\Downloads\pngwing.com(4)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572"/>
          <a:stretch/>
        </p:blipFill>
        <p:spPr bwMode="auto">
          <a:xfrm>
            <a:off x="7092281" y="121889"/>
            <a:ext cx="2021680" cy="2925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https://i.pinimg.com/originals/5d/cb/39/5dcb39889cf6c38068fc32f9523e64b7.png"/>
          <p:cNvPicPr>
            <a:picLocks noChangeAspect="1" noChangeArrowheads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520" y="2204863"/>
            <a:ext cx="5675397" cy="4316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6613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1C771-4B7A-4245-B93A-A80AB1C70A52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EBD8E-7D75-4F0A-8AE4-D3AA57FBBF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4183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1C771-4B7A-4245-B93A-A80AB1C70A52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EBD8E-7D75-4F0A-8AE4-D3AA57FBBF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622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01C771-4B7A-4245-B93A-A80AB1C70A52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0EBD8E-7D75-4F0A-8AE4-D3AA57FBBF37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Picture 15" descr="https://kartinkin.net/uploads/posts/2021-01/1611244303_19-p-fon-dlya-proekta-po-matematike-19.jpg"/>
          <p:cNvPicPr>
            <a:picLocks noChangeAspect="1" noChangeArrowheads="1"/>
          </p:cNvPicPr>
          <p:nvPr userDrawn="1"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943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4710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61" r:id="rId5"/>
    <p:sldLayoutId id="2147483662" r:id="rId6"/>
    <p:sldLayoutId id="2147483663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wmf"/><Relationship Id="rId10" Type="http://schemas.openxmlformats.org/officeDocument/2006/relationships/image" Target="../media/image7.wmf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5" Type="http://schemas.openxmlformats.org/officeDocument/2006/relationships/slide" Target="slide2.xml"/><Relationship Id="rId4" Type="http://schemas.openxmlformats.org/officeDocument/2006/relationships/image" Target="../media/image8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image" Target="../media/image13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12" Type="http://schemas.openxmlformats.org/officeDocument/2006/relationships/oleObject" Target="../embeddings/oleObject9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wmf"/><Relationship Id="rId11" Type="http://schemas.openxmlformats.org/officeDocument/2006/relationships/slide" Target="slide2.xml"/><Relationship Id="rId5" Type="http://schemas.openxmlformats.org/officeDocument/2006/relationships/oleObject" Target="../embeddings/oleObject6.bin"/><Relationship Id="rId10" Type="http://schemas.openxmlformats.org/officeDocument/2006/relationships/image" Target="../media/image12.w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8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18.wmf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12" Type="http://schemas.openxmlformats.org/officeDocument/2006/relationships/oleObject" Target="../embeddings/oleObject14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5.wmf"/><Relationship Id="rId11" Type="http://schemas.openxmlformats.org/officeDocument/2006/relationships/slide" Target="slide2.xml"/><Relationship Id="rId5" Type="http://schemas.openxmlformats.org/officeDocument/2006/relationships/oleObject" Target="../embeddings/oleObject11.bin"/><Relationship Id="rId10" Type="http://schemas.openxmlformats.org/officeDocument/2006/relationships/image" Target="../media/image17.wmf"/><Relationship Id="rId4" Type="http://schemas.openxmlformats.org/officeDocument/2006/relationships/image" Target="../media/image14.wmf"/><Relationship Id="rId9" Type="http://schemas.openxmlformats.org/officeDocument/2006/relationships/oleObject" Target="../embeddings/oleObject13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13" Type="http://schemas.openxmlformats.org/officeDocument/2006/relationships/image" Target="../media/image23.wmf"/><Relationship Id="rId3" Type="http://schemas.openxmlformats.org/officeDocument/2006/relationships/slide" Target="slide2.xml"/><Relationship Id="rId7" Type="http://schemas.openxmlformats.org/officeDocument/2006/relationships/image" Target="../media/image20.wmf"/><Relationship Id="rId12" Type="http://schemas.openxmlformats.org/officeDocument/2006/relationships/oleObject" Target="../embeddings/oleObject19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22.wmf"/><Relationship Id="rId5" Type="http://schemas.openxmlformats.org/officeDocument/2006/relationships/image" Target="../media/image19.wmf"/><Relationship Id="rId10" Type="http://schemas.openxmlformats.org/officeDocument/2006/relationships/oleObject" Target="../embeddings/oleObject18.bin"/><Relationship Id="rId4" Type="http://schemas.openxmlformats.org/officeDocument/2006/relationships/oleObject" Target="../embeddings/oleObject15.bin"/><Relationship Id="rId9" Type="http://schemas.openxmlformats.org/officeDocument/2006/relationships/image" Target="../media/image21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24.wmf"/><Relationship Id="rId4" Type="http://schemas.openxmlformats.org/officeDocument/2006/relationships/oleObject" Target="../embeddings/oleObject20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25.wmf"/><Relationship Id="rId4" Type="http://schemas.openxmlformats.org/officeDocument/2006/relationships/oleObject" Target="../embeddings/oleObject2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37589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ая выноска 23"/>
          <p:cNvSpPr/>
          <p:nvPr/>
        </p:nvSpPr>
        <p:spPr>
          <a:xfrm>
            <a:off x="1110615" y="1493785"/>
            <a:ext cx="5616623" cy="768482"/>
          </a:xfrm>
          <a:prstGeom prst="wedgeRectCallout">
            <a:avLst>
              <a:gd name="adj1" fmla="val -56762"/>
              <a:gd name="adj2" fmla="val -3310"/>
            </a:avLst>
          </a:prstGeom>
          <a:solidFill>
            <a:srgbClr val="E9EFF7"/>
          </a:solidFill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Площадь треугольника равна половине произведения основания на высоту. </a:t>
            </a:r>
          </a:p>
        </p:txBody>
      </p:sp>
      <p:sp>
        <p:nvSpPr>
          <p:cNvPr id="27" name="Прямоугольная выноска 26"/>
          <p:cNvSpPr/>
          <p:nvPr/>
        </p:nvSpPr>
        <p:spPr>
          <a:xfrm>
            <a:off x="1110614" y="1493785"/>
            <a:ext cx="7042225" cy="768482"/>
          </a:xfrm>
          <a:prstGeom prst="wedgeRectCallout">
            <a:avLst>
              <a:gd name="adj1" fmla="val -57959"/>
              <a:gd name="adj2" fmla="val -5775"/>
            </a:avLst>
          </a:prstGeom>
          <a:solidFill>
            <a:srgbClr val="E9EFF7"/>
          </a:solidFill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Катет прямоугольного треугольника, лежащий против угла в 30°, равен половине гипотенузы.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763688" y="404663"/>
            <a:ext cx="485883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Найдите 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площадь треугольника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88640"/>
            <a:ext cx="1008112" cy="57606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8" name="Управляющая кнопка: сведения 7">
            <a:hlinkClick r:id="" action="ppaction://noaction" highlightClick="1"/>
          </p:cNvPr>
          <p:cNvSpPr/>
          <p:nvPr/>
        </p:nvSpPr>
        <p:spPr>
          <a:xfrm>
            <a:off x="248339" y="1628800"/>
            <a:ext cx="648072" cy="541760"/>
          </a:xfrm>
          <a:prstGeom prst="actionButtonInformation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580372" y="322196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8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68763" y="2276621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B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3355" y="4816904"/>
            <a:ext cx="3930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A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42989" y="4816903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C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322555" y="4005064"/>
            <a:ext cx="2520280" cy="639443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Управляющая кнопка: настраиваемая 17">
            <a:hlinkClick r:id="" action="ppaction://noaction" highlightClick="1"/>
          </p:cNvPr>
          <p:cNvSpPr/>
          <p:nvPr/>
        </p:nvSpPr>
        <p:spPr>
          <a:xfrm>
            <a:off x="6301622" y="3184243"/>
            <a:ext cx="2549763" cy="639443"/>
          </a:xfrm>
          <a:prstGeom prst="actionButtonBlank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/>
            <a:bevelB w="152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ОТВЕТ</a:t>
            </a:r>
          </a:p>
        </p:txBody>
      </p:sp>
      <p:sp>
        <p:nvSpPr>
          <p:cNvPr id="19" name="Управляющая кнопка: настраиваемая 18">
            <a:hlinkClick r:id="" action="ppaction://noaction" highlightClick="1"/>
          </p:cNvPr>
          <p:cNvSpPr/>
          <p:nvPr/>
        </p:nvSpPr>
        <p:spPr>
          <a:xfrm>
            <a:off x="6301621" y="4816904"/>
            <a:ext cx="2549763" cy="639443"/>
          </a:xfrm>
          <a:prstGeom prst="actionButtonBlank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/>
            <a:bevelB w="152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ПРОВЕРКА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 (3)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Объект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9252322"/>
              </p:ext>
            </p:extLst>
          </p:nvPr>
        </p:nvGraphicFramePr>
        <p:xfrm>
          <a:off x="3226706" y="4995547"/>
          <a:ext cx="1776412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8" name="Формула" r:id="rId4" imgW="761760" imgH="393480" progId="Equation.3">
                  <p:embed/>
                </p:oleObj>
              </mc:Choice>
              <mc:Fallback>
                <p:oleObj name="Формула" r:id="rId4" imgW="7617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26706" y="4995547"/>
                        <a:ext cx="1776412" cy="908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Объект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7815191"/>
              </p:ext>
            </p:extLst>
          </p:nvPr>
        </p:nvGraphicFramePr>
        <p:xfrm>
          <a:off x="1691231" y="5256426"/>
          <a:ext cx="121285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9" name="Формула" r:id="rId6" imgW="520560" imgH="177480" progId="Equation.3">
                  <p:embed/>
                </p:oleObj>
              </mc:Choice>
              <mc:Fallback>
                <p:oleObj name="Формула" r:id="rId6" imgW="520560" imgH="177480" progId="Equation.3">
                  <p:embed/>
                  <p:pic>
                    <p:nvPicPr>
                      <p:cNvPr id="0" name="Объект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1231" y="5256426"/>
                        <a:ext cx="121285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Управляющая кнопка: далее 21">
            <a:hlinkClick r:id="" action="ppaction://hlinkshowjump?jump=nextslide" highlightClick="1"/>
          </p:cNvPr>
          <p:cNvSpPr/>
          <p:nvPr/>
        </p:nvSpPr>
        <p:spPr>
          <a:xfrm>
            <a:off x="8152839" y="6381328"/>
            <a:ext cx="790284" cy="360040"/>
          </a:xfrm>
          <a:prstGeom prst="actionButtonForwardNex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69850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правляющая кнопка: домой 22">
            <a:hlinkClick r:id="rId8" action="ppaction://hlinksldjump" highlightClick="1"/>
          </p:cNvPr>
          <p:cNvSpPr/>
          <p:nvPr/>
        </p:nvSpPr>
        <p:spPr>
          <a:xfrm>
            <a:off x="7253451" y="6381328"/>
            <a:ext cx="790284" cy="360040"/>
          </a:xfrm>
          <a:prstGeom prst="actionButtonHom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69850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Дуга 24"/>
          <p:cNvSpPr/>
          <p:nvPr/>
        </p:nvSpPr>
        <p:spPr>
          <a:xfrm rot="15283779">
            <a:off x="4848676" y="4482125"/>
            <a:ext cx="596114" cy="580930"/>
          </a:xfrm>
          <a:prstGeom prst="arc">
            <a:avLst>
              <a:gd name="adj1" fmla="val 16705322"/>
              <a:gd name="adj2" fmla="val 21287987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260334" y="4359704"/>
            <a:ext cx="742784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30º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699883" y="2579712"/>
            <a:ext cx="4855665" cy="2237192"/>
          </a:xfrm>
          <a:prstGeom prst="triangle">
            <a:avLst>
              <a:gd name="adj" fmla="val 25788"/>
            </a:avLst>
          </a:pr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2958438" y="4803014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9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1" name="Прямая соединительная линия 30"/>
          <p:cNvCxnSpPr>
            <a:stCxn id="4" idx="3"/>
          </p:cNvCxnSpPr>
          <p:nvPr/>
        </p:nvCxnSpPr>
        <p:spPr>
          <a:xfrm flipV="1">
            <a:off x="1952062" y="2587072"/>
            <a:ext cx="6551" cy="2229832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Половина рамки 31"/>
          <p:cNvSpPr/>
          <p:nvPr/>
        </p:nvSpPr>
        <p:spPr>
          <a:xfrm flipH="1">
            <a:off x="1958613" y="4538525"/>
            <a:ext cx="253570" cy="264489"/>
          </a:xfrm>
          <a:prstGeom prst="halfFrame">
            <a:avLst>
              <a:gd name="adj1" fmla="val 9929"/>
              <a:gd name="adj2" fmla="val 886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739204" y="4803014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H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6625536"/>
              </p:ext>
            </p:extLst>
          </p:nvPr>
        </p:nvGraphicFramePr>
        <p:xfrm>
          <a:off x="2218643" y="5695635"/>
          <a:ext cx="2159000" cy="903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50" name="Формула" r:id="rId9" imgW="927000" imgH="393480" progId="Equation.3">
                  <p:embed/>
                </p:oleObj>
              </mc:Choice>
              <mc:Fallback>
                <p:oleObj name="Формула" r:id="rId9" imgW="927000" imgH="393480" progId="Equation.3">
                  <p:embed/>
                  <p:pic>
                    <p:nvPicPr>
                      <p:cNvPr id="0" name="Объект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8643" y="5695635"/>
                        <a:ext cx="2159000" cy="903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7552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7" grpId="0" animBg="1"/>
      <p:bldP spid="27" grpId="1" animBg="1"/>
      <p:bldP spid="17" grpId="0" animBg="1"/>
      <p:bldP spid="32" grpId="0" animBg="1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88640"/>
            <a:ext cx="1008112" cy="57606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95375" y="5934471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7" name="TextBox 6"/>
          <p:cNvSpPr txBox="1"/>
          <p:nvPr/>
        </p:nvSpPr>
        <p:spPr>
          <a:xfrm flipH="1">
            <a:off x="4181079" y="5934471"/>
            <a:ext cx="3544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С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6322555" y="4005064"/>
            <a:ext cx="2520280" cy="639443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Управляющая кнопка: настраиваемая 31">
            <a:hlinkClick r:id="" action="ppaction://noaction" highlightClick="1"/>
          </p:cNvPr>
          <p:cNvSpPr/>
          <p:nvPr/>
        </p:nvSpPr>
        <p:spPr>
          <a:xfrm>
            <a:off x="6301622" y="3184243"/>
            <a:ext cx="2549763" cy="639443"/>
          </a:xfrm>
          <a:prstGeom prst="actionButtonBlank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/>
            <a:bevelB w="152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ОТВЕТ</a:t>
            </a:r>
          </a:p>
        </p:txBody>
      </p:sp>
      <p:sp>
        <p:nvSpPr>
          <p:cNvPr id="33" name="Управляющая кнопка: настраиваемая 32">
            <a:hlinkClick r:id="" action="ppaction://noaction" highlightClick="1"/>
          </p:cNvPr>
          <p:cNvSpPr/>
          <p:nvPr/>
        </p:nvSpPr>
        <p:spPr>
          <a:xfrm>
            <a:off x="6301621" y="4816904"/>
            <a:ext cx="2549763" cy="639443"/>
          </a:xfrm>
          <a:prstGeom prst="actionButtonBlank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/>
            <a:bevelB w="152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ПРОВЕРКА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 (1)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5" name="Объект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3437195"/>
              </p:ext>
            </p:extLst>
          </p:nvPr>
        </p:nvGraphicFramePr>
        <p:xfrm>
          <a:off x="3368675" y="3373438"/>
          <a:ext cx="2101850" cy="903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1" name="Формула" r:id="rId3" imgW="901440" imgH="393480" progId="Equation.3">
                  <p:embed/>
                </p:oleObj>
              </mc:Choice>
              <mc:Fallback>
                <p:oleObj name="Формула" r:id="rId3" imgW="901440" imgH="393480" progId="Equation.3">
                  <p:embed/>
                  <p:pic>
                    <p:nvPicPr>
                      <p:cNvPr id="0" name="Объект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8675" y="3373438"/>
                        <a:ext cx="2101850" cy="903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8152839" y="6381328"/>
            <a:ext cx="790284" cy="360040"/>
          </a:xfrm>
          <a:prstGeom prst="actionButtonForwardNex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69850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Управляющая кнопка: домой 27">
            <a:hlinkClick r:id="rId5" action="ppaction://hlinksldjump" highlightClick="1"/>
          </p:cNvPr>
          <p:cNvSpPr/>
          <p:nvPr/>
        </p:nvSpPr>
        <p:spPr>
          <a:xfrm>
            <a:off x="7253451" y="6381328"/>
            <a:ext cx="790284" cy="360040"/>
          </a:xfrm>
          <a:prstGeom prst="actionButtonHom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69850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2555776" y="6152728"/>
            <a:ext cx="432048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54" name="Половина рамки 53"/>
          <p:cNvSpPr/>
          <p:nvPr/>
        </p:nvSpPr>
        <p:spPr>
          <a:xfrm flipH="1">
            <a:off x="1332227" y="5900814"/>
            <a:ext cx="253570" cy="264489"/>
          </a:xfrm>
          <a:prstGeom prst="halfFrame">
            <a:avLst>
              <a:gd name="adj1" fmla="val 9929"/>
              <a:gd name="adj2" fmla="val 886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63688" y="404663"/>
            <a:ext cx="485883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Найдите 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площадь треугольника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9" name="Прямоугольная выноска 28"/>
          <p:cNvSpPr/>
          <p:nvPr/>
        </p:nvSpPr>
        <p:spPr>
          <a:xfrm>
            <a:off x="1110615" y="1493785"/>
            <a:ext cx="6053673" cy="768482"/>
          </a:xfrm>
          <a:prstGeom prst="wedgeRectCallout">
            <a:avLst>
              <a:gd name="adj1" fmla="val -56762"/>
              <a:gd name="adj2" fmla="val -3310"/>
            </a:avLst>
          </a:prstGeom>
          <a:solidFill>
            <a:srgbClr val="E9EFF7"/>
          </a:solidFill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Площадь прямоугольного треугольника равна половине произведения его катетов</a:t>
            </a:r>
          </a:p>
        </p:txBody>
      </p:sp>
      <p:sp>
        <p:nvSpPr>
          <p:cNvPr id="30" name="Управляющая кнопка: сведения 29">
            <a:hlinkClick r:id="" action="ppaction://noaction" highlightClick="1"/>
          </p:cNvPr>
          <p:cNvSpPr/>
          <p:nvPr/>
        </p:nvSpPr>
        <p:spPr>
          <a:xfrm>
            <a:off x="248339" y="1628800"/>
            <a:ext cx="648072" cy="541760"/>
          </a:xfrm>
          <a:prstGeom prst="actionButtonInformation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995375" y="2266524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B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ый треугольник 1"/>
          <p:cNvSpPr/>
          <p:nvPr/>
        </p:nvSpPr>
        <p:spPr>
          <a:xfrm>
            <a:off x="1332227" y="2586099"/>
            <a:ext cx="2883501" cy="3579205"/>
          </a:xfrm>
          <a:prstGeom prst="rtTriangle">
            <a:avLst/>
          </a:pr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960303" y="4324785"/>
            <a:ext cx="432048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444278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31" grpId="0" animBg="1"/>
      <p:bldP spid="29" grpId="0" animBg="1"/>
      <p:bldP spid="2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Половина рамки 57"/>
          <p:cNvSpPr/>
          <p:nvPr/>
        </p:nvSpPr>
        <p:spPr>
          <a:xfrm rot="7988281" flipH="1">
            <a:off x="2998016" y="2593442"/>
            <a:ext cx="356880" cy="365230"/>
          </a:xfrm>
          <a:prstGeom prst="halfFrame">
            <a:avLst>
              <a:gd name="adj1" fmla="val 9929"/>
              <a:gd name="adj2" fmla="val 886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9" name="Прямоугольная выноска 38"/>
          <p:cNvSpPr/>
          <p:nvPr/>
        </p:nvSpPr>
        <p:spPr>
          <a:xfrm>
            <a:off x="1110614" y="1493785"/>
            <a:ext cx="7637850" cy="768482"/>
          </a:xfrm>
          <a:prstGeom prst="wedgeRectCallout">
            <a:avLst>
              <a:gd name="adj1" fmla="val -57959"/>
              <a:gd name="adj2" fmla="val -5775"/>
            </a:avLst>
          </a:prstGeom>
          <a:solidFill>
            <a:srgbClr val="E9EFF7"/>
          </a:solidFill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равнобедренном треугольнике медиана, биссектриса и высота, проведенные к основанию, совпадают. </a:t>
            </a:r>
          </a:p>
        </p:txBody>
      </p:sp>
      <p:sp>
        <p:nvSpPr>
          <p:cNvPr id="40" name="Прямоугольная выноска 39"/>
          <p:cNvSpPr/>
          <p:nvPr/>
        </p:nvSpPr>
        <p:spPr>
          <a:xfrm>
            <a:off x="1110615" y="1493785"/>
            <a:ext cx="5616623" cy="768482"/>
          </a:xfrm>
          <a:prstGeom prst="wedgeRectCallout">
            <a:avLst>
              <a:gd name="adj1" fmla="val -56762"/>
              <a:gd name="adj2" fmla="val -3310"/>
            </a:avLst>
          </a:prstGeom>
          <a:solidFill>
            <a:srgbClr val="E9EFF7"/>
          </a:solidFill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Площадь треугольника равна половине произведения основания на высоту.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88640"/>
            <a:ext cx="1008112" cy="57606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33683" y="4481466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A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94258" y="2196858"/>
            <a:ext cx="3898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C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92080" y="4413124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B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322555" y="4005064"/>
            <a:ext cx="2520280" cy="639443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169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Управляющая кнопка: настраиваемая 21">
            <a:hlinkClick r:id="" action="ppaction://noaction" highlightClick="1"/>
          </p:cNvPr>
          <p:cNvSpPr/>
          <p:nvPr/>
        </p:nvSpPr>
        <p:spPr>
          <a:xfrm>
            <a:off x="6301622" y="3184243"/>
            <a:ext cx="2549763" cy="639443"/>
          </a:xfrm>
          <a:prstGeom prst="actionButtonBlank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/>
            <a:bevelB w="152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ОТВЕТ</a:t>
            </a:r>
          </a:p>
        </p:txBody>
      </p:sp>
      <p:sp>
        <p:nvSpPr>
          <p:cNvPr id="23" name="Управляющая кнопка: настраиваемая 22">
            <a:hlinkClick r:id="" action="ppaction://noaction" highlightClick="1"/>
          </p:cNvPr>
          <p:cNvSpPr/>
          <p:nvPr/>
        </p:nvSpPr>
        <p:spPr>
          <a:xfrm>
            <a:off x="6301621" y="4816904"/>
            <a:ext cx="2549763" cy="639443"/>
          </a:xfrm>
          <a:prstGeom prst="actionButtonBlank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/>
            <a:bevelB w="152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ПРОВЕРКА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 (4)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4" name="Объект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794413"/>
              </p:ext>
            </p:extLst>
          </p:nvPr>
        </p:nvGraphicFramePr>
        <p:xfrm>
          <a:off x="517108" y="4920524"/>
          <a:ext cx="1212850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8" name="Формула" r:id="rId3" imgW="520560" imgH="177480" progId="Equation.3">
                  <p:embed/>
                </p:oleObj>
              </mc:Choice>
              <mc:Fallback>
                <p:oleObj name="Формула" r:id="rId3" imgW="52056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108" y="4920524"/>
                        <a:ext cx="1212850" cy="407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Объект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4375303"/>
              </p:ext>
            </p:extLst>
          </p:nvPr>
        </p:nvGraphicFramePr>
        <p:xfrm>
          <a:off x="465764" y="5223778"/>
          <a:ext cx="3255962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9" name="Формула" r:id="rId5" imgW="1396800" imgH="203040" progId="Equation.3">
                  <p:embed/>
                </p:oleObj>
              </mc:Choice>
              <mc:Fallback>
                <p:oleObj name="Формула" r:id="rId5" imgW="1396800" imgH="203040" progId="Equation.3">
                  <p:embed/>
                  <p:pic>
                    <p:nvPicPr>
                      <p:cNvPr id="0" name="Объект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5764" y="5223778"/>
                        <a:ext cx="3255962" cy="465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Объект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5196530"/>
              </p:ext>
            </p:extLst>
          </p:nvPr>
        </p:nvGraphicFramePr>
        <p:xfrm>
          <a:off x="534144" y="2645714"/>
          <a:ext cx="1450975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90" name="Формула" r:id="rId7" imgW="622080" imgH="164880" progId="Equation.3">
                  <p:embed/>
                </p:oleObj>
              </mc:Choice>
              <mc:Fallback>
                <p:oleObj name="Формула" r:id="rId7" imgW="622080" imgH="164880" progId="Equation.3">
                  <p:embed/>
                  <p:pic>
                    <p:nvPicPr>
                      <p:cNvPr id="0" name="Объект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4144" y="2645714"/>
                        <a:ext cx="1450975" cy="379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Объект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7292192"/>
              </p:ext>
            </p:extLst>
          </p:nvPr>
        </p:nvGraphicFramePr>
        <p:xfrm>
          <a:off x="3752205" y="5252353"/>
          <a:ext cx="1539875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91" name="Формула" r:id="rId9" imgW="660240" imgH="177480" progId="Equation.3">
                  <p:embed/>
                </p:oleObj>
              </mc:Choice>
              <mc:Fallback>
                <p:oleObj name="Формула" r:id="rId9" imgW="660240" imgH="177480" progId="Equation.3">
                  <p:embed/>
                  <p:pic>
                    <p:nvPicPr>
                      <p:cNvPr id="0" name="Объект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52205" y="5252353"/>
                        <a:ext cx="1539875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Управляющая кнопка: далее 29">
            <a:hlinkClick r:id="" action="ppaction://hlinkshowjump?jump=nextslide" highlightClick="1"/>
          </p:cNvPr>
          <p:cNvSpPr/>
          <p:nvPr/>
        </p:nvSpPr>
        <p:spPr>
          <a:xfrm>
            <a:off x="8152839" y="6381328"/>
            <a:ext cx="790284" cy="360040"/>
          </a:xfrm>
          <a:prstGeom prst="actionButtonForwardNex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69850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Управляющая кнопка: домой 30">
            <a:hlinkClick r:id="rId11" action="ppaction://hlinksldjump" highlightClick="1"/>
          </p:cNvPr>
          <p:cNvSpPr/>
          <p:nvPr/>
        </p:nvSpPr>
        <p:spPr>
          <a:xfrm>
            <a:off x="7253451" y="6381328"/>
            <a:ext cx="790284" cy="360040"/>
          </a:xfrm>
          <a:prstGeom prst="actionButtonHom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69850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 flipV="1">
            <a:off x="4157684" y="3503964"/>
            <a:ext cx="258021" cy="213068"/>
          </a:xfrm>
          <a:prstGeom prst="line">
            <a:avLst/>
          </a:prstGeom>
          <a:ln w="25400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1965314" y="3503964"/>
            <a:ext cx="256862" cy="213068"/>
          </a:xfrm>
          <a:prstGeom prst="line">
            <a:avLst/>
          </a:prstGeom>
          <a:ln w="25400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1763688" y="404663"/>
            <a:ext cx="485883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Найдите 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площадь треугольника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" name="Прямоугольный треугольник 1"/>
          <p:cNvSpPr/>
          <p:nvPr/>
        </p:nvSpPr>
        <p:spPr>
          <a:xfrm rot="8053200">
            <a:off x="1712229" y="3142649"/>
            <a:ext cx="3002616" cy="3002616"/>
          </a:xfrm>
          <a:prstGeom prst="rtTriangle">
            <a:avLst/>
          </a:pr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Управляющая кнопка: сведения 40">
            <a:hlinkClick r:id="" action="ppaction://noaction" highlightClick="1"/>
          </p:cNvPr>
          <p:cNvSpPr/>
          <p:nvPr/>
        </p:nvSpPr>
        <p:spPr>
          <a:xfrm>
            <a:off x="248339" y="1628800"/>
            <a:ext cx="648072" cy="541760"/>
          </a:xfrm>
          <a:prstGeom prst="actionButtonInformation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5" name="Прямая соединительная линия 44"/>
          <p:cNvCxnSpPr>
            <a:endCxn id="2" idx="2"/>
          </p:cNvCxnSpPr>
          <p:nvPr/>
        </p:nvCxnSpPr>
        <p:spPr>
          <a:xfrm flipV="1">
            <a:off x="3177558" y="2520984"/>
            <a:ext cx="7076" cy="213653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Половина рамки 45"/>
          <p:cNvSpPr/>
          <p:nvPr/>
        </p:nvSpPr>
        <p:spPr>
          <a:xfrm flipH="1">
            <a:off x="3184109" y="4379143"/>
            <a:ext cx="253570" cy="264489"/>
          </a:xfrm>
          <a:prstGeom prst="halfFrame">
            <a:avLst>
              <a:gd name="adj1" fmla="val 9929"/>
              <a:gd name="adj2" fmla="val 886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752943" y="4250633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H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2876119" y="4588304"/>
            <a:ext cx="61703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grpSp>
        <p:nvGrpSpPr>
          <p:cNvPr id="34" name="Группа 33"/>
          <p:cNvGrpSpPr/>
          <p:nvPr/>
        </p:nvGrpSpPr>
        <p:grpSpPr>
          <a:xfrm>
            <a:off x="2222176" y="4471772"/>
            <a:ext cx="111193" cy="273736"/>
            <a:chOff x="572375" y="3549950"/>
            <a:chExt cx="111193" cy="273736"/>
          </a:xfrm>
        </p:grpSpPr>
        <p:cxnSp>
          <p:nvCxnSpPr>
            <p:cNvPr id="52" name="Прямая соединительная линия 51"/>
            <p:cNvCxnSpPr/>
            <p:nvPr/>
          </p:nvCxnSpPr>
          <p:spPr>
            <a:xfrm>
              <a:off x="572375" y="3549950"/>
              <a:ext cx="0" cy="273736"/>
            </a:xfrm>
            <a:prstGeom prst="line">
              <a:avLst/>
            </a:prstGeom>
            <a:ln w="25400">
              <a:solidFill>
                <a:srgbClr val="8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Прямая соединительная линия 53"/>
            <p:cNvCxnSpPr/>
            <p:nvPr/>
          </p:nvCxnSpPr>
          <p:spPr>
            <a:xfrm>
              <a:off x="683568" y="3549950"/>
              <a:ext cx="0" cy="273736"/>
            </a:xfrm>
            <a:prstGeom prst="line">
              <a:avLst/>
            </a:prstGeom>
            <a:ln w="25400">
              <a:solidFill>
                <a:srgbClr val="8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Группа 54"/>
          <p:cNvGrpSpPr/>
          <p:nvPr/>
        </p:nvGrpSpPr>
        <p:grpSpPr>
          <a:xfrm>
            <a:off x="4157684" y="4481465"/>
            <a:ext cx="111193" cy="273736"/>
            <a:chOff x="572375" y="3549950"/>
            <a:chExt cx="111193" cy="273736"/>
          </a:xfrm>
        </p:grpSpPr>
        <p:cxnSp>
          <p:nvCxnSpPr>
            <p:cNvPr id="56" name="Прямая соединительная линия 55"/>
            <p:cNvCxnSpPr/>
            <p:nvPr/>
          </p:nvCxnSpPr>
          <p:spPr>
            <a:xfrm>
              <a:off x="572375" y="3549950"/>
              <a:ext cx="0" cy="273736"/>
            </a:xfrm>
            <a:prstGeom prst="line">
              <a:avLst/>
            </a:prstGeom>
            <a:ln w="25400">
              <a:solidFill>
                <a:srgbClr val="8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Прямая соединительная линия 56"/>
            <p:cNvCxnSpPr/>
            <p:nvPr/>
          </p:nvCxnSpPr>
          <p:spPr>
            <a:xfrm>
              <a:off x="683568" y="3549950"/>
              <a:ext cx="0" cy="273736"/>
            </a:xfrm>
            <a:prstGeom prst="line">
              <a:avLst/>
            </a:prstGeom>
            <a:ln w="25400">
              <a:solidFill>
                <a:srgbClr val="8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5" name="Объект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0055603"/>
              </p:ext>
            </p:extLst>
          </p:nvPr>
        </p:nvGraphicFramePr>
        <p:xfrm>
          <a:off x="2233613" y="5695950"/>
          <a:ext cx="2128837" cy="903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92" name="Формула" r:id="rId12" imgW="914400" imgH="393480" progId="Equation.3">
                  <p:embed/>
                </p:oleObj>
              </mc:Choice>
              <mc:Fallback>
                <p:oleObj name="Формула" r:id="rId12" imgW="914400" imgH="393480" progId="Equation.3">
                  <p:embed/>
                  <p:pic>
                    <p:nvPicPr>
                      <p:cNvPr id="0" name="Объект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3613" y="5695950"/>
                        <a:ext cx="2128837" cy="903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93793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  <p:bldLst>
      <p:bldP spid="39" grpId="0" animBg="1"/>
      <p:bldP spid="39" grpId="1" animBg="1"/>
      <p:bldP spid="40" grpId="0" animBg="1"/>
      <p:bldP spid="40" grpId="1" animBg="1"/>
      <p:bldP spid="21" grpId="0" animBg="1"/>
      <p:bldP spid="46" grpId="0" animBg="1"/>
      <p:bldP spid="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88640"/>
            <a:ext cx="1008112" cy="57606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322555" y="4005064"/>
            <a:ext cx="2520280" cy="639443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168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Управляющая кнопка: настраиваемая 21">
            <a:hlinkClick r:id="" action="ppaction://noaction" highlightClick="1"/>
          </p:cNvPr>
          <p:cNvSpPr/>
          <p:nvPr/>
        </p:nvSpPr>
        <p:spPr>
          <a:xfrm>
            <a:off x="6301622" y="3184243"/>
            <a:ext cx="2549763" cy="639443"/>
          </a:xfrm>
          <a:prstGeom prst="actionButtonBlank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/>
            <a:bevelB w="152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ОТВЕТ</a:t>
            </a:r>
          </a:p>
        </p:txBody>
      </p:sp>
      <p:sp>
        <p:nvSpPr>
          <p:cNvPr id="23" name="Управляющая кнопка: настраиваемая 22">
            <a:hlinkClick r:id="" action="ppaction://noaction" highlightClick="1"/>
          </p:cNvPr>
          <p:cNvSpPr/>
          <p:nvPr/>
        </p:nvSpPr>
        <p:spPr>
          <a:xfrm>
            <a:off x="6301621" y="4816904"/>
            <a:ext cx="2549763" cy="639443"/>
          </a:xfrm>
          <a:prstGeom prst="actionButtonBlank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/>
            <a:bevelB w="152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ПРОВЕРКА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 (3)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4" name="Объект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6986430"/>
              </p:ext>
            </p:extLst>
          </p:nvPr>
        </p:nvGraphicFramePr>
        <p:xfrm>
          <a:off x="4212186" y="3364212"/>
          <a:ext cx="1538287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1" name="Формула" r:id="rId3" imgW="660240" imgH="164880" progId="Equation.3">
                  <p:embed/>
                </p:oleObj>
              </mc:Choice>
              <mc:Fallback>
                <p:oleObj name="Формула" r:id="rId3" imgW="660240" imgH="164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2186" y="3364212"/>
                        <a:ext cx="1538287" cy="379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Объект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7317309"/>
              </p:ext>
            </p:extLst>
          </p:nvPr>
        </p:nvGraphicFramePr>
        <p:xfrm>
          <a:off x="3293227" y="2472603"/>
          <a:ext cx="1182688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2" name="Формула" r:id="rId5" imgW="507960" imgH="177480" progId="Equation.3">
                  <p:embed/>
                </p:oleObj>
              </mc:Choice>
              <mc:Fallback>
                <p:oleObj name="Формула" r:id="rId5" imgW="507960" imgH="177480" progId="Equation.3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93227" y="2472603"/>
                        <a:ext cx="1182688" cy="409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Объект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8537146"/>
              </p:ext>
            </p:extLst>
          </p:nvPr>
        </p:nvGraphicFramePr>
        <p:xfrm>
          <a:off x="3816213" y="2868999"/>
          <a:ext cx="195262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3" name="Формула" r:id="rId7" imgW="838080" imgH="164880" progId="Equation.3">
                  <p:embed/>
                </p:oleObj>
              </mc:Choice>
              <mc:Fallback>
                <p:oleObj name="Формула" r:id="rId7" imgW="838080" imgH="164880" progId="Equation.3">
                  <p:embed/>
                  <p:pic>
                    <p:nvPicPr>
                      <p:cNvPr id="0" name="Объект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6213" y="2868999"/>
                        <a:ext cx="1952625" cy="377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Объект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8649303"/>
              </p:ext>
            </p:extLst>
          </p:nvPr>
        </p:nvGraphicFramePr>
        <p:xfrm>
          <a:off x="1945027" y="5263852"/>
          <a:ext cx="236537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4" name="Формула" r:id="rId9" imgW="1015920" imgH="177480" progId="Equation.3">
                  <p:embed/>
                </p:oleObj>
              </mc:Choice>
              <mc:Fallback>
                <p:oleObj name="Формула" r:id="rId9" imgW="1015920" imgH="177480" progId="Equation.3">
                  <p:embed/>
                  <p:pic>
                    <p:nvPicPr>
                      <p:cNvPr id="0" name="Объект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5027" y="5263852"/>
                        <a:ext cx="2365375" cy="409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Управляющая кнопка: далее 33">
            <a:hlinkClick r:id="" action="ppaction://hlinkshowjump?jump=nextslide" highlightClick="1"/>
          </p:cNvPr>
          <p:cNvSpPr/>
          <p:nvPr/>
        </p:nvSpPr>
        <p:spPr>
          <a:xfrm>
            <a:off x="8152839" y="6381328"/>
            <a:ext cx="790284" cy="360040"/>
          </a:xfrm>
          <a:prstGeom prst="actionButtonForwardNex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69850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Управляющая кнопка: домой 34">
            <a:hlinkClick r:id="rId11" action="ppaction://hlinksldjump" highlightClick="1"/>
          </p:cNvPr>
          <p:cNvSpPr/>
          <p:nvPr/>
        </p:nvSpPr>
        <p:spPr>
          <a:xfrm>
            <a:off x="7253451" y="6381328"/>
            <a:ext cx="790284" cy="360040"/>
          </a:xfrm>
          <a:prstGeom prst="actionButtonHom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69850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1763688" y="404663"/>
            <a:ext cx="485883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Найдите 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площадь треугольника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425203" y="480218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12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114835" y="2262267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B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75847" y="4600842"/>
            <a:ext cx="3930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A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555548" y="4548937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C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Дуга 58"/>
          <p:cNvSpPr/>
          <p:nvPr/>
        </p:nvSpPr>
        <p:spPr>
          <a:xfrm rot="9613669">
            <a:off x="2165370" y="2591713"/>
            <a:ext cx="596114" cy="580930"/>
          </a:xfrm>
          <a:prstGeom prst="arc">
            <a:avLst>
              <a:gd name="adj1" fmla="val 16705322"/>
              <a:gd name="adj2" fmla="val 21287987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1880278" y="3135612"/>
            <a:ext cx="742784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45º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Равнобедренный треугольник 61"/>
          <p:cNvSpPr/>
          <p:nvPr/>
        </p:nvSpPr>
        <p:spPr>
          <a:xfrm>
            <a:off x="699883" y="2579712"/>
            <a:ext cx="4855665" cy="2237192"/>
          </a:xfrm>
          <a:prstGeom prst="triangle">
            <a:avLst>
              <a:gd name="adj" fmla="val 37169"/>
            </a:avLst>
          </a:pr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TextBox 62"/>
          <p:cNvSpPr txBox="1"/>
          <p:nvPr/>
        </p:nvSpPr>
        <p:spPr>
          <a:xfrm>
            <a:off x="3638350" y="477259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16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4" name="Прямая соединительная линия 63"/>
          <p:cNvCxnSpPr>
            <a:stCxn id="62" idx="3"/>
            <a:endCxn id="62" idx="0"/>
          </p:cNvCxnSpPr>
          <p:nvPr/>
        </p:nvCxnSpPr>
        <p:spPr>
          <a:xfrm flipV="1">
            <a:off x="2504685" y="2579712"/>
            <a:ext cx="0" cy="2237192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Половина рамки 64"/>
          <p:cNvSpPr/>
          <p:nvPr/>
        </p:nvSpPr>
        <p:spPr>
          <a:xfrm>
            <a:off x="2210412" y="4509121"/>
            <a:ext cx="294273" cy="307784"/>
          </a:xfrm>
          <a:prstGeom prst="halfFrame">
            <a:avLst>
              <a:gd name="adj1" fmla="val 9929"/>
              <a:gd name="adj2" fmla="val 886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251670" y="4813062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H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Прямоугольная выноска 66"/>
          <p:cNvSpPr/>
          <p:nvPr/>
        </p:nvSpPr>
        <p:spPr>
          <a:xfrm>
            <a:off x="1159253" y="1479783"/>
            <a:ext cx="6053673" cy="768482"/>
          </a:xfrm>
          <a:prstGeom prst="wedgeRectCallout">
            <a:avLst>
              <a:gd name="adj1" fmla="val -56762"/>
              <a:gd name="adj2" fmla="val -3310"/>
            </a:avLst>
          </a:prstGeom>
          <a:solidFill>
            <a:srgbClr val="E9EFF7"/>
          </a:solidFill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Площадь треугольника равна половине произведения основания на высоту</a:t>
            </a:r>
          </a:p>
        </p:txBody>
      </p:sp>
      <p:sp>
        <p:nvSpPr>
          <p:cNvPr id="70" name="Прямоугольная выноска 69"/>
          <p:cNvSpPr/>
          <p:nvPr/>
        </p:nvSpPr>
        <p:spPr>
          <a:xfrm>
            <a:off x="1158554" y="1479783"/>
            <a:ext cx="6053673" cy="768482"/>
          </a:xfrm>
          <a:prstGeom prst="wedgeRectCallout">
            <a:avLst>
              <a:gd name="adj1" fmla="val -56762"/>
              <a:gd name="adj2" fmla="val -3310"/>
            </a:avLst>
          </a:prstGeom>
          <a:solidFill>
            <a:srgbClr val="E9EFF7"/>
          </a:solidFill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Если два угла треугольника равны, </a:t>
            </a:r>
          </a:p>
          <a:p>
            <a:pPr algn="ctr"/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 он равнобедренный</a:t>
            </a:r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7256368"/>
              </p:ext>
            </p:extLst>
          </p:nvPr>
        </p:nvGraphicFramePr>
        <p:xfrm>
          <a:off x="2049009" y="5658060"/>
          <a:ext cx="2157412" cy="903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5" name="Формула" r:id="rId12" imgW="927000" imgH="393480" progId="Equation.3">
                  <p:embed/>
                </p:oleObj>
              </mc:Choice>
              <mc:Fallback>
                <p:oleObj name="Формула" r:id="rId12" imgW="927000" imgH="393480" progId="Equation.3">
                  <p:embed/>
                  <p:pic>
                    <p:nvPicPr>
                      <p:cNvPr id="0" name="Объект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9009" y="5658060"/>
                        <a:ext cx="2157412" cy="903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8" name="Управляющая кнопка: сведения 67">
            <a:hlinkClick r:id="" action="ppaction://noaction" highlightClick="1"/>
          </p:cNvPr>
          <p:cNvSpPr/>
          <p:nvPr/>
        </p:nvSpPr>
        <p:spPr>
          <a:xfrm>
            <a:off x="248339" y="1628800"/>
            <a:ext cx="648072" cy="541760"/>
          </a:xfrm>
          <a:prstGeom prst="actionButtonInformation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8587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</p:childTnLst>
        </p:cTn>
      </p:par>
    </p:tnLst>
    <p:bldLst>
      <p:bldP spid="21" grpId="0" animBg="1"/>
      <p:bldP spid="67" grpId="0" animBg="1"/>
      <p:bldP spid="67" grpId="1" animBg="1"/>
      <p:bldP spid="70" grpId="0" animBg="1"/>
      <p:bldP spid="7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88640"/>
            <a:ext cx="1008112" cy="57606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8152839" y="6381328"/>
            <a:ext cx="790284" cy="360040"/>
          </a:xfrm>
          <a:prstGeom prst="actionButtonForwardNex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69850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Управляющая кнопка: домой 26">
            <a:hlinkClick r:id="rId3" action="ppaction://hlinksldjump" highlightClick="1"/>
          </p:cNvPr>
          <p:cNvSpPr/>
          <p:nvPr/>
        </p:nvSpPr>
        <p:spPr>
          <a:xfrm>
            <a:off x="7253451" y="6381328"/>
            <a:ext cx="790284" cy="360040"/>
          </a:xfrm>
          <a:prstGeom prst="actionButtonHom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69850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0" name="Прямая соединительная линия 29"/>
          <p:cNvCxnSpPr>
            <a:endCxn id="2" idx="2"/>
          </p:cNvCxnSpPr>
          <p:nvPr/>
        </p:nvCxnSpPr>
        <p:spPr>
          <a:xfrm flipH="1">
            <a:off x="563963" y="4813061"/>
            <a:ext cx="2364031" cy="1352243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202052" y="5934471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340174" y="2237314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С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606857" y="5949584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В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6322555" y="4005064"/>
            <a:ext cx="2520280" cy="639443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64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Управляющая кнопка: настраиваемая 37">
            <a:hlinkClick r:id="" action="ppaction://noaction" highlightClick="1"/>
          </p:cNvPr>
          <p:cNvSpPr/>
          <p:nvPr/>
        </p:nvSpPr>
        <p:spPr>
          <a:xfrm>
            <a:off x="6301622" y="3184243"/>
            <a:ext cx="2549763" cy="639443"/>
          </a:xfrm>
          <a:prstGeom prst="actionButtonBlank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/>
            <a:bevelB w="152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ОТВЕТ</a:t>
            </a:r>
          </a:p>
        </p:txBody>
      </p:sp>
      <p:sp>
        <p:nvSpPr>
          <p:cNvPr id="39" name="Управляющая кнопка: настраиваемая 38">
            <a:hlinkClick r:id="" action="ppaction://noaction" highlightClick="1"/>
          </p:cNvPr>
          <p:cNvSpPr/>
          <p:nvPr/>
        </p:nvSpPr>
        <p:spPr>
          <a:xfrm>
            <a:off x="6301621" y="4816904"/>
            <a:ext cx="2549763" cy="639443"/>
          </a:xfrm>
          <a:prstGeom prst="actionButtonBlank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/>
            <a:bevelB w="152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ПРОВЕРКА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 (3)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Половина рамки 51"/>
          <p:cNvSpPr/>
          <p:nvPr/>
        </p:nvSpPr>
        <p:spPr>
          <a:xfrm rot="8981176" flipH="1">
            <a:off x="2741233" y="4865785"/>
            <a:ext cx="253570" cy="264489"/>
          </a:xfrm>
          <a:prstGeom prst="halfFrame">
            <a:avLst>
              <a:gd name="adj1" fmla="val 9929"/>
              <a:gd name="adj2" fmla="val 886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Равнобедренный треугольник 1"/>
          <p:cNvSpPr/>
          <p:nvPr/>
        </p:nvSpPr>
        <p:spPr>
          <a:xfrm>
            <a:off x="563963" y="2529574"/>
            <a:ext cx="3071933" cy="3635730"/>
          </a:xfrm>
          <a:prstGeom prst="triangle">
            <a:avLst>
              <a:gd name="adj" fmla="val 36144"/>
            </a:avLst>
          </a:pr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TextBox 50"/>
          <p:cNvSpPr txBox="1"/>
          <p:nvPr/>
        </p:nvSpPr>
        <p:spPr>
          <a:xfrm>
            <a:off x="2868017" y="4466729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H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66810" y="4005064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6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Прямоугольная выноска 56"/>
          <p:cNvSpPr/>
          <p:nvPr/>
        </p:nvSpPr>
        <p:spPr>
          <a:xfrm>
            <a:off x="1159253" y="1479783"/>
            <a:ext cx="6053673" cy="768482"/>
          </a:xfrm>
          <a:prstGeom prst="wedgeRectCallout">
            <a:avLst>
              <a:gd name="adj1" fmla="val -56762"/>
              <a:gd name="adj2" fmla="val -3310"/>
            </a:avLst>
          </a:prstGeom>
          <a:solidFill>
            <a:srgbClr val="E9EFF7"/>
          </a:solidFill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Площадь  треугольника равна половине произведения основания на высоту</a:t>
            </a:r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8914340"/>
              </p:ext>
            </p:extLst>
          </p:nvPr>
        </p:nvGraphicFramePr>
        <p:xfrm>
          <a:off x="2147888" y="2566988"/>
          <a:ext cx="1860550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8" name="Формула" r:id="rId4" imgW="799920" imgH="177480" progId="Equation.3">
                  <p:embed/>
                </p:oleObj>
              </mc:Choice>
              <mc:Fallback>
                <p:oleObj name="Формула" r:id="rId4" imgW="799920" imgH="177480" progId="Equation.3">
                  <p:embed/>
                  <p:pic>
                    <p:nvPicPr>
                      <p:cNvPr id="0" name="Объект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7888" y="2566988"/>
                        <a:ext cx="1860550" cy="407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1803561"/>
              </p:ext>
            </p:extLst>
          </p:nvPr>
        </p:nvGraphicFramePr>
        <p:xfrm>
          <a:off x="3606800" y="4813300"/>
          <a:ext cx="2155825" cy="903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9" name="Формула" r:id="rId6" imgW="927000" imgH="393480" progId="Equation.3">
                  <p:embed/>
                </p:oleObj>
              </mc:Choice>
              <mc:Fallback>
                <p:oleObj name="Формула" r:id="rId6" imgW="927000" imgH="393480" progId="Equation.3">
                  <p:embed/>
                  <p:pic>
                    <p:nvPicPr>
                      <p:cNvPr id="0" name="Объект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6800" y="4813300"/>
                        <a:ext cx="2155825" cy="903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" name="TextBox 61"/>
          <p:cNvSpPr txBox="1"/>
          <p:nvPr/>
        </p:nvSpPr>
        <p:spPr>
          <a:xfrm>
            <a:off x="1763688" y="404663"/>
            <a:ext cx="485883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Найдите 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площадь треугольника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3" name="Дуга 62"/>
          <p:cNvSpPr/>
          <p:nvPr/>
        </p:nvSpPr>
        <p:spPr>
          <a:xfrm rot="7918328">
            <a:off x="1422898" y="2481225"/>
            <a:ext cx="596114" cy="580930"/>
          </a:xfrm>
          <a:prstGeom prst="arc">
            <a:avLst>
              <a:gd name="adj1" fmla="val 16705322"/>
              <a:gd name="adj2" fmla="val 21287987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Дуга 63"/>
          <p:cNvSpPr/>
          <p:nvPr/>
        </p:nvSpPr>
        <p:spPr>
          <a:xfrm rot="7918328">
            <a:off x="1483237" y="2451887"/>
            <a:ext cx="475437" cy="487206"/>
          </a:xfrm>
          <a:prstGeom prst="arc">
            <a:avLst>
              <a:gd name="adj1" fmla="val 16705322"/>
              <a:gd name="adj2" fmla="val 21287987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1406536" y="3037148"/>
            <a:ext cx="742784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30º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Дуга 65"/>
          <p:cNvSpPr/>
          <p:nvPr/>
        </p:nvSpPr>
        <p:spPr>
          <a:xfrm rot="15805654">
            <a:off x="3304313" y="5874839"/>
            <a:ext cx="596114" cy="580930"/>
          </a:xfrm>
          <a:prstGeom prst="arc">
            <a:avLst>
              <a:gd name="adj1" fmla="val 16705322"/>
              <a:gd name="adj2" fmla="val 20636657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2708382" y="5652275"/>
            <a:ext cx="742784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75º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Прямоугольная выноска 67"/>
          <p:cNvSpPr/>
          <p:nvPr/>
        </p:nvSpPr>
        <p:spPr>
          <a:xfrm>
            <a:off x="1159252" y="1479783"/>
            <a:ext cx="6053673" cy="768482"/>
          </a:xfrm>
          <a:prstGeom prst="wedgeRectCallout">
            <a:avLst>
              <a:gd name="adj1" fmla="val -56762"/>
              <a:gd name="adj2" fmla="val -3310"/>
            </a:avLst>
          </a:prstGeom>
          <a:solidFill>
            <a:srgbClr val="E9EFF7"/>
          </a:solidFill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Если два угла треугольника равны, </a:t>
            </a:r>
          </a:p>
          <a:p>
            <a:pPr algn="ctr"/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 он равнобедренный</a:t>
            </a:r>
          </a:p>
        </p:txBody>
      </p:sp>
      <p:graphicFrame>
        <p:nvGraphicFramePr>
          <p:cNvPr id="17" name="Объект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0273228"/>
              </p:ext>
            </p:extLst>
          </p:nvPr>
        </p:nvGraphicFramePr>
        <p:xfrm>
          <a:off x="4075113" y="2566988"/>
          <a:ext cx="1449387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0" name="Формула" r:id="rId8" imgW="622080" imgH="177480" progId="Equation.3">
                  <p:embed/>
                </p:oleObj>
              </mc:Choice>
              <mc:Fallback>
                <p:oleObj name="Формула" r:id="rId8" imgW="622080" imgH="177480" progId="Equation.3">
                  <p:embed/>
                  <p:pic>
                    <p:nvPicPr>
                      <p:cNvPr id="0" name="Объект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5113" y="2566988"/>
                        <a:ext cx="1449387" cy="407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ъект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5791475"/>
              </p:ext>
            </p:extLst>
          </p:nvPr>
        </p:nvGraphicFramePr>
        <p:xfrm>
          <a:off x="2742354" y="3299176"/>
          <a:ext cx="1182688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1" name="Формула" r:id="rId10" imgW="507960" imgH="177480" progId="Equation.3">
                  <p:embed/>
                </p:oleObj>
              </mc:Choice>
              <mc:Fallback>
                <p:oleObj name="Формула" r:id="rId10" imgW="507960" imgH="177480" progId="Equation.3">
                  <p:embed/>
                  <p:pic>
                    <p:nvPicPr>
                      <p:cNvPr id="0" name="Объект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2354" y="3299176"/>
                        <a:ext cx="1182688" cy="409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" name="Прямоугольная выноска 68"/>
          <p:cNvSpPr/>
          <p:nvPr/>
        </p:nvSpPr>
        <p:spPr>
          <a:xfrm>
            <a:off x="1110614" y="1472437"/>
            <a:ext cx="7042225" cy="768482"/>
          </a:xfrm>
          <a:prstGeom prst="wedgeRectCallout">
            <a:avLst>
              <a:gd name="adj1" fmla="val -57959"/>
              <a:gd name="adj2" fmla="val -5775"/>
            </a:avLst>
          </a:prstGeom>
          <a:solidFill>
            <a:srgbClr val="E9EFF7"/>
          </a:solidFill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Катет прямоугольного треугольника, лежащий против угла в 30°, равен половине гипотенузы. </a:t>
            </a:r>
          </a:p>
        </p:txBody>
      </p:sp>
      <p:graphicFrame>
        <p:nvGraphicFramePr>
          <p:cNvPr id="19" name="Объект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0807565"/>
              </p:ext>
            </p:extLst>
          </p:nvPr>
        </p:nvGraphicFramePr>
        <p:xfrm>
          <a:off x="3931088" y="3063483"/>
          <a:ext cx="1804987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2" name="Формула" r:id="rId12" imgW="774360" imgH="393480" progId="Equation.3">
                  <p:embed/>
                </p:oleObj>
              </mc:Choice>
              <mc:Fallback>
                <p:oleObj name="Формула" r:id="rId12" imgW="774360" imgH="393480" progId="Equation.3">
                  <p:embed/>
                  <p:pic>
                    <p:nvPicPr>
                      <p:cNvPr id="0" name="Объект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31088" y="3063483"/>
                        <a:ext cx="1804987" cy="904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" name="Управляющая кнопка: сведения 60">
            <a:hlinkClick r:id="" action="ppaction://noaction" highlightClick="1"/>
          </p:cNvPr>
          <p:cNvSpPr/>
          <p:nvPr/>
        </p:nvSpPr>
        <p:spPr>
          <a:xfrm>
            <a:off x="248339" y="1628800"/>
            <a:ext cx="648072" cy="541760"/>
          </a:xfrm>
          <a:prstGeom prst="actionButtonInformation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66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8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</p:childTnLst>
        </p:cTn>
      </p:par>
    </p:tnLst>
    <p:bldLst>
      <p:bldP spid="37" grpId="0" animBg="1"/>
      <p:bldP spid="52" grpId="0" animBg="1"/>
      <p:bldP spid="51" grpId="0"/>
      <p:bldP spid="57" grpId="0" animBg="1"/>
      <p:bldP spid="57" grpId="1" animBg="1"/>
      <p:bldP spid="68" grpId="0" animBg="1"/>
      <p:bldP spid="68" grpId="1" animBg="1"/>
      <p:bldP spid="69" grpId="0" animBg="1"/>
      <p:bldP spid="6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88640"/>
            <a:ext cx="1008112" cy="57606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Управляющая кнопка: далее 31">
            <a:hlinkClick r:id="" action="ppaction://hlinkshowjump?jump=nextslide" highlightClick="1"/>
          </p:cNvPr>
          <p:cNvSpPr/>
          <p:nvPr/>
        </p:nvSpPr>
        <p:spPr>
          <a:xfrm>
            <a:off x="8152839" y="6381328"/>
            <a:ext cx="790284" cy="360040"/>
          </a:xfrm>
          <a:prstGeom prst="actionButtonForwardNex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69850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Управляющая кнопка: домой 32">
            <a:hlinkClick r:id="rId3" action="ppaction://hlinksldjump" highlightClick="1"/>
          </p:cNvPr>
          <p:cNvSpPr/>
          <p:nvPr/>
        </p:nvSpPr>
        <p:spPr>
          <a:xfrm>
            <a:off x="7253451" y="6381328"/>
            <a:ext cx="790284" cy="360040"/>
          </a:xfrm>
          <a:prstGeom prst="actionButtonHom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69850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TextBox 80"/>
          <p:cNvSpPr txBox="1"/>
          <p:nvPr/>
        </p:nvSpPr>
        <p:spPr>
          <a:xfrm>
            <a:off x="264929" y="393999"/>
            <a:ext cx="73222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Найдите площадь треугольника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считая </a:t>
            </a:r>
          </a:p>
          <a:p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     стороны квадратных клеток равными 1</a:t>
            </a:r>
          </a:p>
        </p:txBody>
      </p:sp>
      <p:sp>
        <p:nvSpPr>
          <p:cNvPr id="2" name="Равнобедренный треугольник 1"/>
          <p:cNvSpPr/>
          <p:nvPr/>
        </p:nvSpPr>
        <p:spPr>
          <a:xfrm>
            <a:off x="755576" y="3645024"/>
            <a:ext cx="4680520" cy="2376264"/>
          </a:xfrm>
          <a:prstGeom prst="triangle">
            <a:avLst>
              <a:gd name="adj" fmla="val 29724"/>
            </a:avLst>
          </a:prstGeom>
          <a:solidFill>
            <a:schemeClr val="accent5">
              <a:lumMod val="75000"/>
              <a:alpha val="16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Прямоугольная выноска 81"/>
          <p:cNvSpPr/>
          <p:nvPr/>
        </p:nvSpPr>
        <p:spPr>
          <a:xfrm>
            <a:off x="1159253" y="1479783"/>
            <a:ext cx="6053673" cy="768482"/>
          </a:xfrm>
          <a:prstGeom prst="wedgeRectCallout">
            <a:avLst>
              <a:gd name="adj1" fmla="val -56762"/>
              <a:gd name="adj2" fmla="val -3310"/>
            </a:avLst>
          </a:prstGeom>
          <a:solidFill>
            <a:srgbClr val="E9EFF7"/>
          </a:solidFill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Площадь  треугольника равна половине произведения основания на высоту</a:t>
            </a:r>
          </a:p>
        </p:txBody>
      </p:sp>
      <p:sp>
        <p:nvSpPr>
          <p:cNvPr id="83" name="Управляющая кнопка: сведения 82">
            <a:hlinkClick r:id="" action="ppaction://noaction" highlightClick="1"/>
          </p:cNvPr>
          <p:cNvSpPr/>
          <p:nvPr/>
        </p:nvSpPr>
        <p:spPr>
          <a:xfrm>
            <a:off x="248339" y="1628800"/>
            <a:ext cx="648072" cy="541760"/>
          </a:xfrm>
          <a:prstGeom prst="actionButtonInformation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Прямоугольник 83"/>
          <p:cNvSpPr/>
          <p:nvPr/>
        </p:nvSpPr>
        <p:spPr>
          <a:xfrm>
            <a:off x="6322555" y="4005064"/>
            <a:ext cx="2520280" cy="639443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25</a:t>
            </a:r>
          </a:p>
        </p:txBody>
      </p:sp>
      <p:sp>
        <p:nvSpPr>
          <p:cNvPr id="85" name="Управляющая кнопка: настраиваемая 84">
            <a:hlinkClick r:id="" action="ppaction://noaction" highlightClick="1"/>
          </p:cNvPr>
          <p:cNvSpPr/>
          <p:nvPr/>
        </p:nvSpPr>
        <p:spPr>
          <a:xfrm>
            <a:off x="6301622" y="3184243"/>
            <a:ext cx="2549763" cy="639443"/>
          </a:xfrm>
          <a:prstGeom prst="actionButtonBlank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/>
            <a:bevelB w="152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ОТВЕТ</a:t>
            </a:r>
          </a:p>
        </p:txBody>
      </p:sp>
      <p:sp>
        <p:nvSpPr>
          <p:cNvPr id="86" name="Управляющая кнопка: настраиваемая 85">
            <a:hlinkClick r:id="" action="ppaction://noaction" highlightClick="1"/>
          </p:cNvPr>
          <p:cNvSpPr/>
          <p:nvPr/>
        </p:nvSpPr>
        <p:spPr>
          <a:xfrm>
            <a:off x="6301621" y="4816904"/>
            <a:ext cx="2549763" cy="639443"/>
          </a:xfrm>
          <a:prstGeom prst="actionButtonBlank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/>
            <a:bevelB w="152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ПРОВЕРКА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 (3)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7" name="Объект 8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9014448"/>
              </p:ext>
            </p:extLst>
          </p:nvPr>
        </p:nvGraphicFramePr>
        <p:xfrm>
          <a:off x="3563888" y="2627012"/>
          <a:ext cx="1743075" cy="903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58" name="Формула" r:id="rId4" imgW="749160" imgH="393480" progId="Equation.3">
                  <p:embed/>
                </p:oleObj>
              </mc:Choice>
              <mc:Fallback>
                <p:oleObj name="Формула" r:id="rId4" imgW="7491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888" y="2627012"/>
                        <a:ext cx="1743075" cy="903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8" name="Прямая соединительная линия 87"/>
          <p:cNvCxnSpPr/>
          <p:nvPr/>
        </p:nvCxnSpPr>
        <p:spPr>
          <a:xfrm flipH="1">
            <a:off x="738636" y="6056122"/>
            <a:ext cx="4697460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2841144" y="6071151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0</a:t>
            </a:r>
          </a:p>
        </p:txBody>
      </p:sp>
      <p:cxnSp>
        <p:nvCxnSpPr>
          <p:cNvPr id="90" name="Прямая соединительная линия 89"/>
          <p:cNvCxnSpPr>
            <a:stCxn id="2" idx="0"/>
          </p:cNvCxnSpPr>
          <p:nvPr/>
        </p:nvCxnSpPr>
        <p:spPr>
          <a:xfrm flipH="1">
            <a:off x="2132198" y="3645024"/>
            <a:ext cx="14616" cy="2354782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Половина рамки 90"/>
          <p:cNvSpPr/>
          <p:nvPr/>
        </p:nvSpPr>
        <p:spPr>
          <a:xfrm flipH="1">
            <a:off x="2132198" y="5768829"/>
            <a:ext cx="253570" cy="264489"/>
          </a:xfrm>
          <a:prstGeom prst="halfFrame">
            <a:avLst>
              <a:gd name="adj1" fmla="val 9929"/>
              <a:gd name="adj2" fmla="val 886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145337" y="480669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522548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</p:childTnLst>
        </p:cTn>
      </p:par>
    </p:tnLst>
    <p:bldLst>
      <p:bldP spid="82" grpId="0" animBg="1"/>
      <p:bldP spid="82" grpId="1" animBg="1"/>
      <p:bldP spid="84" grpId="0" animBg="1"/>
      <p:bldP spid="89" grpId="0"/>
      <p:bldP spid="91" grpId="0" animBg="1"/>
      <p:bldP spid="9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88640"/>
            <a:ext cx="1008112" cy="57606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Управляющая кнопка: далее 32">
            <a:hlinkClick r:id="" action="ppaction://hlinkshowjump?jump=nextslide" highlightClick="1"/>
          </p:cNvPr>
          <p:cNvSpPr/>
          <p:nvPr/>
        </p:nvSpPr>
        <p:spPr>
          <a:xfrm>
            <a:off x="8152839" y="6381328"/>
            <a:ext cx="790284" cy="360040"/>
          </a:xfrm>
          <a:prstGeom prst="actionButtonForwardNext">
            <a:avLst/>
          </a:prstGeom>
          <a:solidFill>
            <a:schemeClr val="accent3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69850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Управляющая кнопка: домой 33">
            <a:hlinkClick r:id="rId3" action="ppaction://hlinksldjump" highlightClick="1"/>
          </p:cNvPr>
          <p:cNvSpPr/>
          <p:nvPr/>
        </p:nvSpPr>
        <p:spPr>
          <a:xfrm>
            <a:off x="7253451" y="6381328"/>
            <a:ext cx="790284" cy="360040"/>
          </a:xfrm>
          <a:prstGeom prst="actionButtonHome">
            <a:avLst/>
          </a:prstGeom>
          <a:solidFill>
            <a:schemeClr val="accent3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69850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264929" y="393999"/>
            <a:ext cx="73222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Найдите площадь треугольника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считая </a:t>
            </a:r>
          </a:p>
          <a:p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     стороны квадратных клеток равными 1</a:t>
            </a:r>
          </a:p>
        </p:txBody>
      </p:sp>
      <p:sp>
        <p:nvSpPr>
          <p:cNvPr id="2" name="Равнобедренный треугольник 1"/>
          <p:cNvSpPr/>
          <p:nvPr/>
        </p:nvSpPr>
        <p:spPr>
          <a:xfrm rot="5400000">
            <a:off x="2123727" y="2276872"/>
            <a:ext cx="1944216" cy="4680520"/>
          </a:xfrm>
          <a:prstGeom prst="triangle">
            <a:avLst/>
          </a:prstGeom>
          <a:solidFill>
            <a:schemeClr val="accent5">
              <a:lumMod val="75000"/>
              <a:alpha val="16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0" name="Прямая соединительная линия 29"/>
          <p:cNvCxnSpPr>
            <a:stCxn id="2" idx="0"/>
          </p:cNvCxnSpPr>
          <p:nvPr/>
        </p:nvCxnSpPr>
        <p:spPr>
          <a:xfrm flipH="1" flipV="1">
            <a:off x="768868" y="4593414"/>
            <a:ext cx="4667227" cy="2371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6322555" y="4005064"/>
            <a:ext cx="2520280" cy="639443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</p:txBody>
      </p:sp>
      <p:sp>
        <p:nvSpPr>
          <p:cNvPr id="32" name="Управляющая кнопка: настраиваемая 31">
            <a:hlinkClick r:id="" action="ppaction://noaction" highlightClick="1"/>
          </p:cNvPr>
          <p:cNvSpPr/>
          <p:nvPr/>
        </p:nvSpPr>
        <p:spPr>
          <a:xfrm>
            <a:off x="6301622" y="3184243"/>
            <a:ext cx="2549763" cy="639443"/>
          </a:xfrm>
          <a:prstGeom prst="actionButtonBlank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/>
            <a:bevelB w="152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ОТВЕТ</a:t>
            </a:r>
          </a:p>
        </p:txBody>
      </p:sp>
      <p:sp>
        <p:nvSpPr>
          <p:cNvPr id="40" name="Управляющая кнопка: настраиваемая 39">
            <a:hlinkClick r:id="" action="ppaction://noaction" highlightClick="1"/>
          </p:cNvPr>
          <p:cNvSpPr/>
          <p:nvPr/>
        </p:nvSpPr>
        <p:spPr>
          <a:xfrm>
            <a:off x="6301621" y="4816904"/>
            <a:ext cx="2549763" cy="639443"/>
          </a:xfrm>
          <a:prstGeom prst="actionButtonBlank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/>
            <a:bevelB w="152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ПРОВЕРКА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 (3)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1" name="Объект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8271024"/>
              </p:ext>
            </p:extLst>
          </p:nvPr>
        </p:nvGraphicFramePr>
        <p:xfrm>
          <a:off x="3203575" y="2732088"/>
          <a:ext cx="1741488" cy="903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57" name="Формула" r:id="rId4" imgW="749160" imgH="393480" progId="Equation.3">
                  <p:embed/>
                </p:oleObj>
              </mc:Choice>
              <mc:Fallback>
                <p:oleObj name="Формула" r:id="rId4" imgW="7491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575" y="2732088"/>
                        <a:ext cx="1741488" cy="903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TextBox 53"/>
          <p:cNvSpPr txBox="1"/>
          <p:nvPr/>
        </p:nvSpPr>
        <p:spPr>
          <a:xfrm>
            <a:off x="2453102" y="4182842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417021" y="4362582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cxnSp>
        <p:nvCxnSpPr>
          <p:cNvPr id="62" name="Прямая соединительная линия 61"/>
          <p:cNvCxnSpPr/>
          <p:nvPr/>
        </p:nvCxnSpPr>
        <p:spPr>
          <a:xfrm>
            <a:off x="717638" y="3645023"/>
            <a:ext cx="0" cy="1896784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7595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  <p:bldLst>
      <p:bldP spid="31" grpId="0" animBg="1"/>
      <p:bldP spid="54" grpId="0"/>
      <p:bldP spid="6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2150</TotalTime>
  <Words>243</Words>
  <Application>Microsoft Office PowerPoint</Application>
  <PresentationFormat>Экран (4:3)</PresentationFormat>
  <Paragraphs>91</Paragraphs>
  <Slides>8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Times New Roman</vt:lpstr>
      <vt:lpstr>Тема Office</vt:lpstr>
      <vt:lpstr>Формула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User-11</cp:lastModifiedBy>
  <cp:revision>135</cp:revision>
  <dcterms:created xsi:type="dcterms:W3CDTF">2022-05-19T05:20:36Z</dcterms:created>
  <dcterms:modified xsi:type="dcterms:W3CDTF">2024-11-15T09:17:20Z</dcterms:modified>
</cp:coreProperties>
</file>